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325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4" r:id="rId16"/>
    <p:sldId id="296" r:id="rId17"/>
    <p:sldId id="322" r:id="rId18"/>
    <p:sldId id="294" r:id="rId19"/>
    <p:sldId id="272" r:id="rId20"/>
    <p:sldId id="273" r:id="rId21"/>
    <p:sldId id="297" r:id="rId22"/>
    <p:sldId id="323" r:id="rId23"/>
    <p:sldId id="295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10" r:id="rId49"/>
    <p:sldId id="312" r:id="rId50"/>
    <p:sldId id="317" r:id="rId51"/>
    <p:sldId id="321" r:id="rId52"/>
    <p:sldId id="318" r:id="rId53"/>
    <p:sldId id="319" r:id="rId54"/>
    <p:sldId id="316" r:id="rId55"/>
    <p:sldId id="320" r:id="rId56"/>
    <p:sldId id="289" r:id="rId57"/>
    <p:sldId id="290" r:id="rId58"/>
    <p:sldId id="291" r:id="rId59"/>
    <p:sldId id="292" r:id="rId60"/>
    <p:sldId id="293" r:id="rId61"/>
    <p:sldId id="324" r:id="rId62"/>
  </p:sldIdLst>
  <p:sldSz cx="9144000" cy="6858000" type="screen4x3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F9FE-764A-4775-AADB-EF2548038AC9}" type="datetimeFigureOut">
              <a:rPr lang="pl-PL" smtClean="0"/>
              <a:pPr/>
              <a:t>2017-02-02</a:t>
            </a:fld>
            <a:endParaRPr lang="pl-PL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2777-50D6-4E49-961B-2117EEE3194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F9FE-764A-4775-AADB-EF2548038AC9}" type="datetimeFigureOut">
              <a:rPr lang="pl-PL" smtClean="0"/>
              <a:pPr/>
              <a:t>2017-02-02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2777-50D6-4E49-961B-2117EEE3194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F9FE-764A-4775-AADB-EF2548038AC9}" type="datetimeFigureOut">
              <a:rPr lang="pl-PL" smtClean="0"/>
              <a:pPr/>
              <a:t>2017-02-02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2777-50D6-4E49-961B-2117EEE3194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F9FE-764A-4775-AADB-EF2548038AC9}" type="datetimeFigureOut">
              <a:rPr lang="pl-PL" smtClean="0"/>
              <a:pPr/>
              <a:t>2017-02-02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2777-50D6-4E49-961B-2117EEE3194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F9FE-764A-4775-AADB-EF2548038AC9}" type="datetimeFigureOut">
              <a:rPr lang="pl-PL" smtClean="0"/>
              <a:pPr/>
              <a:t>2017-02-02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2777-50D6-4E49-961B-2117EEE3194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F9FE-764A-4775-AADB-EF2548038AC9}" type="datetimeFigureOut">
              <a:rPr lang="pl-PL" smtClean="0"/>
              <a:pPr/>
              <a:t>2017-02-02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2777-50D6-4E49-961B-2117EEE3194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F9FE-764A-4775-AADB-EF2548038AC9}" type="datetimeFigureOut">
              <a:rPr lang="pl-PL" smtClean="0"/>
              <a:pPr/>
              <a:t>2017-02-02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2777-50D6-4E49-961B-2117EEE3194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F9FE-764A-4775-AADB-EF2548038AC9}" type="datetimeFigureOut">
              <a:rPr lang="pl-PL" smtClean="0"/>
              <a:pPr/>
              <a:t>2017-02-02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2777-50D6-4E49-961B-2117EEE3194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F9FE-764A-4775-AADB-EF2548038AC9}" type="datetimeFigureOut">
              <a:rPr lang="pl-PL" smtClean="0"/>
              <a:pPr/>
              <a:t>2017-02-02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2777-50D6-4E49-961B-2117EEE3194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F9FE-764A-4775-AADB-EF2548038AC9}" type="datetimeFigureOut">
              <a:rPr lang="pl-PL" smtClean="0"/>
              <a:pPr/>
              <a:t>2017-02-02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2777-50D6-4E49-961B-2117EEE3194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F9FE-764A-4775-AADB-EF2548038AC9}" type="datetimeFigureOut">
              <a:rPr lang="pl-PL" smtClean="0"/>
              <a:pPr/>
              <a:t>2017-02-02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5BA2777-50D6-4E49-961B-2117EEE3194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432F9FE-764A-4775-AADB-EF2548038AC9}" type="datetimeFigureOut">
              <a:rPr lang="pl-PL" smtClean="0"/>
              <a:pPr/>
              <a:t>2017-02-02</a:t>
            </a:fld>
            <a:endParaRPr lang="pl-PL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5BA2777-50D6-4E49-961B-2117EEE3194C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848872" cy="1440160"/>
          </a:xfrm>
        </p:spPr>
        <p:txBody>
          <a:bodyPr/>
          <a:lstStyle/>
          <a:p>
            <a:r>
              <a:rPr lang="pl-PL" dirty="0" smtClean="0"/>
              <a:t>Prezentacja Mosty</a:t>
            </a:r>
            <a:endParaRPr lang="pl-PL" dirty="0"/>
          </a:p>
        </p:txBody>
      </p:sp>
      <p:pic>
        <p:nvPicPr>
          <p:cNvPr id="21506" name="Picture 2" descr="F:\Zdjęcia  foldery drogami\Urzejowice\2016\most\IMG_55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4166620" cy="2777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07" name="Picture 3" descr="F:\Zdjęcia  foldery drogami\Żurawiczki\2016\most\IMG_55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5132" y="3545416"/>
            <a:ext cx="4236769" cy="2824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077825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83671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Kryteria oceny i weryfikacji wniosków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sz="1600" dirty="0" smtClean="0"/>
              <a:t>Mosty:</a:t>
            </a:r>
          </a:p>
          <a:p>
            <a:pPr marL="0" indent="0">
              <a:buNone/>
            </a:pPr>
            <a:r>
              <a:rPr lang="pl-PL" sz="1600" dirty="0" smtClean="0"/>
              <a:t>W zakresie art. 26 ust. 1 pkt 1</a:t>
            </a:r>
          </a:p>
          <a:p>
            <a:pPr algn="just">
              <a:buFont typeface="+mj-lt"/>
              <a:buAutoNum type="arabicPeriod"/>
            </a:pPr>
            <a:r>
              <a:rPr lang="pl-PL" sz="1600" dirty="0" smtClean="0"/>
              <a:t>preferowanie zadań inwestycyjnych obejmujących budowę lub przebudowę obiektów inżynierskich którym nadane zostały jednolite numery inwentarzowe (JNI), posiadających decyzję o pozwoleniu na budowę, w szczególności zadań realizowanych na obiektach wpisanych do rejestru zabytków. Projekty dotyczące obiektów zabytkowych będą rozpatrywane indywidualnie.</a:t>
            </a:r>
          </a:p>
          <a:p>
            <a:pPr algn="just">
              <a:buAutoNum type="arabicPeriod" startAt="2"/>
            </a:pPr>
            <a:r>
              <a:rPr lang="pl-PL" sz="1600" dirty="0" smtClean="0"/>
              <a:t>Preferowanie zadań inwestycyjnych obejmujących budowę lub przebudowę ciągów drogowych, przebiegających przez obszar co najmniej dwóch jednostek samorządowych (powiatów, województw), dla realizacji których zawarte zostało porozumienie o jednoczesnej ich realizacji z udziałem środków rezerwy subwencji ogólnej oraz zastosowaniu takich samych parametrów technicznych (klas) wynikających z przepisów </a:t>
            </a:r>
            <a:r>
              <a:rPr lang="pl-PL" sz="1600" dirty="0" err="1" smtClean="0"/>
              <a:t>techniczno</a:t>
            </a:r>
            <a:r>
              <a:rPr lang="pl-PL" sz="1600" dirty="0" smtClean="0"/>
              <a:t> – budowlanych. Wnioski w tej grupie zadań będą rozpatrywane jedynie w przypadku, gdy pozostaną wolne środki po rozpatrzeniu wniosków złożonych w ramach art. 26 ust. 1 pkt 1 kryterium 1 oraz art. 1 pkt. 3 kryterium 1</a:t>
            </a:r>
          </a:p>
          <a:p>
            <a:pPr algn="just">
              <a:buAutoNum type="arabicPeriod" startAt="2"/>
            </a:pPr>
            <a:r>
              <a:rPr lang="pl-PL" sz="1600" dirty="0" smtClean="0"/>
              <a:t> preferowanie zadań drogowych dotyczących budowy lub przebudowy ciągów drogowych stanowiących obwodnice miast. Wnioski w tej grupie zadań będą rozpatrywane jedynie w przypadku, gdy pozostaną wolne środki po rozpatrzeniu wniosków złożonych w ramach art. 26 ust. 1 pkt  1 kryterium 2.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xmlns="" val="201685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77500" lnSpcReduction="20000"/>
          </a:bodyPr>
          <a:lstStyle/>
          <a:p>
            <a:pPr marL="514350" indent="-514350" algn="just">
              <a:buFont typeface="+mj-lt"/>
              <a:buAutoNum type="arabicPeriod" startAt="4"/>
            </a:pPr>
            <a:r>
              <a:rPr lang="pl-PL" dirty="0" smtClean="0"/>
              <a:t>Poziom dofinansowania nie może być wyższy niż 50% wartości zdania</a:t>
            </a:r>
          </a:p>
          <a:p>
            <a:pPr marL="514350" indent="-514350" algn="just">
              <a:buFont typeface="+mj-lt"/>
              <a:buAutoNum type="arabicPeriod" startAt="4"/>
            </a:pPr>
            <a:r>
              <a:rPr lang="pl-PL" dirty="0" smtClean="0"/>
              <a:t>Pełne wykorzystanie przyznanego w 2015r. Dofinansowania z rezerwy oraz deklarowanego udziału własnego w kosztach dofinansowanej inwestycji, w kwocie nie niższej niż otrzymane dofinansowanie </a:t>
            </a:r>
            <a:br>
              <a:rPr lang="pl-PL" dirty="0" smtClean="0"/>
            </a:br>
            <a:r>
              <a:rPr lang="pl-PL" dirty="0" smtClean="0"/>
              <a:t>z rezerwy do całkowitego zadania.</a:t>
            </a:r>
          </a:p>
          <a:p>
            <a:pPr marL="514350" indent="-514350" algn="just">
              <a:buFont typeface="+mj-lt"/>
              <a:buAutoNum type="arabicPeriod" startAt="4"/>
            </a:pPr>
            <a:r>
              <a:rPr lang="pl-PL" dirty="0" smtClean="0"/>
              <a:t>Ze względu na niewielką ilość środków rezerwy, przedmiotem dofinansowania powinien być tylko jeden projekt inwestycyjny.</a:t>
            </a:r>
          </a:p>
          <a:p>
            <a:pPr marL="514350" indent="-514350" algn="just">
              <a:buFont typeface="+mj-lt"/>
              <a:buAutoNum type="arabicPeriod" startAt="4"/>
            </a:pPr>
            <a:r>
              <a:rPr lang="pl-PL" dirty="0" smtClean="0"/>
              <a:t>Dostarczenie wraz z wnioskiem poświadczonych kopii:</a:t>
            </a:r>
          </a:p>
          <a:p>
            <a:pPr marL="1160463" indent="0" algn="just" defTabSz="1076325">
              <a:buFont typeface="Arial" panose="020B0604020202020204" pitchFamily="34" charset="0"/>
              <a:buChar char="•"/>
            </a:pPr>
            <a:r>
              <a:rPr lang="pl-PL" dirty="0"/>
              <a:t> </a:t>
            </a:r>
            <a:r>
              <a:rPr lang="pl-PL" dirty="0" smtClean="0"/>
              <a:t>decyzji o pozwoleniu na budowę, o której mowa </a:t>
            </a:r>
            <a:br>
              <a:rPr lang="pl-PL" dirty="0" smtClean="0"/>
            </a:br>
            <a:r>
              <a:rPr lang="pl-PL" dirty="0" smtClean="0"/>
              <a:t>w kryterium 1</a:t>
            </a:r>
          </a:p>
          <a:p>
            <a:pPr marL="1160463" indent="0" algn="just">
              <a:buFont typeface="Arial" panose="020B0604020202020204" pitchFamily="34" charset="0"/>
              <a:buChar char="•"/>
            </a:pPr>
            <a:r>
              <a:rPr lang="pl-PL" dirty="0" smtClean="0"/>
              <a:t>  porozumieniu, o którym mowa w kryterium 2</a:t>
            </a:r>
          </a:p>
          <a:p>
            <a:pPr marL="1160463" indent="0" algn="just">
              <a:buFont typeface="Arial" panose="020B0604020202020204" pitchFamily="34" charset="0"/>
              <a:buChar char="•"/>
            </a:pPr>
            <a:r>
              <a:rPr lang="pl-PL" dirty="0" smtClean="0"/>
              <a:t>  kopii uchwał budżetowych, przyjętych przez organy stanowiące, potwierdzających posiadanie środków na sfinansowanie udziału własnego realizowanego tytułu inwestycji drogowej ( w planie wydatków wyszczególnia się w układzie dział i rozdział klasyfikacji budżetowej, w części związanej z realizacja zadań jednostki samorządu terytorialnego.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25891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5472608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/>
              <a:t>Drogi</a:t>
            </a:r>
          </a:p>
          <a:p>
            <a:pPr marL="0" indent="0" algn="just">
              <a:buNone/>
            </a:pPr>
            <a:r>
              <a:rPr lang="pl-PL" dirty="0" smtClean="0"/>
              <a:t>W zakresie art. 26 ust. 1 pkt 3</a:t>
            </a:r>
          </a:p>
          <a:p>
            <a:pPr marL="514350" indent="-514350" algn="just">
              <a:buAutoNum type="arabicPeriod"/>
            </a:pPr>
            <a:r>
              <a:rPr lang="pl-PL" dirty="0" smtClean="0"/>
              <a:t>Preferowanie projektów dotyczących remontów dróg lub obiektów inżynierskich na drogach krajowych i wojewódzkich w miastach na prawach powiatu, w szczególności zadań realizowanych ma obiektach wpisanych do rejestru zabytków. Projekty dotyczące obiektów zabytkowych będą rozpatrywane indywidualnie</a:t>
            </a:r>
          </a:p>
          <a:p>
            <a:pPr marL="514350" indent="-514350" algn="just">
              <a:buAutoNum type="arabicPeriod"/>
            </a:pPr>
            <a:r>
              <a:rPr lang="pl-PL" dirty="0" smtClean="0"/>
              <a:t>Poziom dofinansowania nie może być wyższy niż 50% wartości zadania</a:t>
            </a:r>
          </a:p>
          <a:p>
            <a:pPr marL="514350" indent="-514350" algn="just">
              <a:buAutoNum type="arabicPeriod"/>
            </a:pPr>
            <a:r>
              <a:rPr lang="pl-PL" dirty="0" smtClean="0"/>
              <a:t>Pełne wykorzystanie przyznanego w 2015r. dofinansowania z rezerwy oraz deklarowanego udziału własnego w kosztach dofinansowanego zadania, </a:t>
            </a:r>
            <a:br>
              <a:rPr lang="pl-PL" dirty="0" smtClean="0"/>
            </a:br>
            <a:r>
              <a:rPr lang="pl-PL" dirty="0" smtClean="0"/>
              <a:t>w kwocie nie niższej niż otrzymane dofinansowanie z rezerwy do całkowitego zakończenia zadania.</a:t>
            </a:r>
          </a:p>
          <a:p>
            <a:pPr marL="514350" indent="-514350" algn="just">
              <a:buAutoNum type="arabicPeriod"/>
            </a:pPr>
            <a:r>
              <a:rPr lang="pl-PL" dirty="0" smtClean="0"/>
              <a:t>Ze względu na niewielka ilość środków rezerwy, przedmiotem dofinansowania powinien być tylko jeden projekt w zakresie remontu, utrzymania, ochrony i zarządzania drogami krajowymi i wojewódzkimi</a:t>
            </a:r>
          </a:p>
          <a:p>
            <a:pPr marL="514350" indent="-514350" algn="just">
              <a:buAutoNum type="arabicPeriod"/>
            </a:pPr>
            <a:r>
              <a:rPr lang="pl-PL" dirty="0" smtClean="0"/>
              <a:t>Dostarczenie wraz z wnioskiem poświadczonych kopii uchwał budżetowych, przyjętych przez organy stanowiące: potwierdzających posiadanie środków na sfinansowanie udziału własnego realizowanego tytułu zadania remontowanego.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85405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2348880"/>
            <a:ext cx="8229600" cy="1143000"/>
          </a:xfrm>
        </p:spPr>
        <p:txBody>
          <a:bodyPr/>
          <a:lstStyle/>
          <a:p>
            <a:pPr algn="ctr"/>
            <a:r>
              <a:rPr lang="pl-PL" dirty="0" smtClean="0"/>
              <a:t>Historia Budowy Mostów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15915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Urzejowice – opinia - przegląd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4389120"/>
          </a:xfrm>
        </p:spPr>
        <p:txBody>
          <a:bodyPr/>
          <a:lstStyle/>
          <a:p>
            <a:r>
              <a:rPr lang="pl-PL" dirty="0"/>
              <a:t>Rok budowy 1958r.</a:t>
            </a:r>
          </a:p>
          <a:p>
            <a:pPr algn="just"/>
            <a:r>
              <a:rPr lang="pl-PL" dirty="0"/>
              <a:t>Przyczółki betonowe, masywne, posadowione bezpośrednio. Ustrój nośny: </a:t>
            </a:r>
            <a:r>
              <a:rPr lang="pl-PL" dirty="0" smtClean="0"/>
              <a:t>jednoprzęsłowy</a:t>
            </a:r>
            <a:r>
              <a:rPr lang="pl-PL" dirty="0"/>
              <a:t>, swobodnie podparty. W przekroju 5 belek stalowych ażurowych typu B-6. Pomost i nawierzchnia drewniana. Skrzyżowanie z rzeką pod kątem 90</a:t>
            </a:r>
            <a:r>
              <a:rPr lang="pl-PL" baseline="30000" dirty="0"/>
              <a:t>0</a:t>
            </a:r>
            <a:r>
              <a:rPr lang="pl-PL" dirty="0"/>
              <a:t>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75874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Zagrożenie powodziowe</a:t>
            </a:r>
            <a:endParaRPr lang="pl-PL" dirty="0"/>
          </a:p>
        </p:txBody>
      </p:sp>
      <p:pic>
        <p:nvPicPr>
          <p:cNvPr id="2051" name="Picture 3" descr="C:\Users\EWID\Desktop\mosty stare\Bez nazwy 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169" y="1916832"/>
            <a:ext cx="4204544" cy="28276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52" name="Picture 4" descr="C:\Users\EWID\Desktop\mosty stare\Bez nazwy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4247065" cy="28276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8146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Uszkodzenia Mostu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l-PL" dirty="0"/>
              <a:t>Niewłaściwe ukształtowanie </a:t>
            </a:r>
            <a:r>
              <a:rPr lang="pl-PL" dirty="0" smtClean="0"/>
              <a:t>poprzecznic </a:t>
            </a:r>
            <a:r>
              <a:rPr lang="pl-PL" dirty="0"/>
              <a:t>przęsłowych, brak należytej sztywności poprzecznej przęsła oraz brak zapewnienia długości wyboczeniowej dźwigarów </a:t>
            </a:r>
            <a:r>
              <a:rPr lang="pl-PL" dirty="0" smtClean="0"/>
              <a:t>między </a:t>
            </a:r>
            <a:r>
              <a:rPr lang="pl-PL" dirty="0"/>
              <a:t>poprzecznicami może doprowadzić do katastrofy budowlanej. </a:t>
            </a:r>
            <a:r>
              <a:rPr lang="pl-PL" dirty="0" smtClean="0"/>
              <a:t>Zastosowane poprzecznice stalowe tworzą układ geometrycznie zmienny , który nie zabezpiecza dostatecznie dźwigarów przed utratą stateczności ogólnej.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59704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973538" cy="2998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88209"/>
            <a:ext cx="4118248" cy="3091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17032"/>
            <a:ext cx="4189723" cy="299741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80943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9208" y="194690"/>
            <a:ext cx="8229600" cy="1143000"/>
          </a:xfrm>
        </p:spPr>
        <p:txBody>
          <a:bodyPr/>
          <a:lstStyle/>
          <a:p>
            <a:r>
              <a:rPr lang="pl-PL" dirty="0" smtClean="0"/>
              <a:t>Stan mostu przed przebudową</a:t>
            </a:r>
            <a:endParaRPr lang="pl-PL" dirty="0"/>
          </a:p>
        </p:txBody>
      </p:sp>
      <p:pic>
        <p:nvPicPr>
          <p:cNvPr id="4101" name="Picture 5" descr="\\ZPG-W7-KOMPUTER\Users\Public\Documents\p.Danusia\mosty 1\Urzejowice-Mleczka - poz. 4\DSC_01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1030"/>
            <a:ext cx="4154479" cy="2784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\\ZPG-W7-KOMPUTER\Users\Public\Documents\p.Danusia\mosty 1\Urzejowice-Mleczka - poz. 4\DSC_01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695" y="1377578"/>
            <a:ext cx="3845024" cy="2576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3" name="Picture 7" descr="\\ZPG-W7-KOMPUTER\Users\Public\Documents\p.Danusia\mosty 1\Urzejowice-Mleczka - poz. 4\DSC_01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192" y="3789040"/>
            <a:ext cx="3727698" cy="24980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5899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Żurawiczki – opinia - przegląd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4389120"/>
          </a:xfrm>
        </p:spPr>
        <p:txBody>
          <a:bodyPr/>
          <a:lstStyle/>
          <a:p>
            <a:r>
              <a:rPr lang="pl-PL" dirty="0" smtClean="0"/>
              <a:t>Rok budowy 1959 r.</a:t>
            </a:r>
          </a:p>
          <a:p>
            <a:pPr algn="just"/>
            <a:r>
              <a:rPr lang="pl-PL" dirty="0" smtClean="0"/>
              <a:t>Przyczółki betonowe, masywne posadowione bezpośrednio. Ustrój nośny: jednoprzęsłowy, swobodnie podparty. W przekroju 5 belek stalowych ażurowych typu B-6. Pomost i nawierzchnia drewniana. Skrzyżowanie z rzeką pod kątem </a:t>
            </a:r>
            <a:r>
              <a:rPr lang="pl-PL" dirty="0"/>
              <a:t>90</a:t>
            </a:r>
            <a:r>
              <a:rPr lang="pl-PL" baseline="30000" dirty="0"/>
              <a:t>0</a:t>
            </a:r>
            <a:r>
              <a:rPr lang="pl-PL" dirty="0"/>
              <a:t>.</a:t>
            </a:r>
            <a:r>
              <a:rPr lang="pl-PL" dirty="0" smtClean="0"/>
              <a:t> 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77331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Nazwa zadania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924944"/>
            <a:ext cx="8229600" cy="4389120"/>
          </a:xfrm>
        </p:spPr>
        <p:txBody>
          <a:bodyPr/>
          <a:lstStyle/>
          <a:p>
            <a:pPr algn="ctr"/>
            <a:r>
              <a:rPr lang="pl-PL" dirty="0" smtClean="0"/>
              <a:t>Przebudowa mostów na rzece Mleczka w ciągu DP 1605R Urzejowice – Krzeczowice – Siennów wraz z dojazdami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24880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148287"/>
            <a:ext cx="8229600" cy="1143000"/>
          </a:xfrm>
        </p:spPr>
        <p:txBody>
          <a:bodyPr/>
          <a:lstStyle/>
          <a:p>
            <a:pPr algn="ctr"/>
            <a:r>
              <a:rPr lang="pl-PL" dirty="0" smtClean="0"/>
              <a:t>Zagrożenie powodziowe</a:t>
            </a:r>
            <a:endParaRPr lang="pl-PL" dirty="0"/>
          </a:p>
        </p:txBody>
      </p:sp>
      <p:pic>
        <p:nvPicPr>
          <p:cNvPr id="3074" name="Picture 2" descr="C:\Users\EWID\Desktop\mosty stare\Żurawiczki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967163" cy="2597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WID\Desktop\mosty stare\Żurawicz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8901" y="2564904"/>
            <a:ext cx="4189164" cy="27634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0045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Uszkodzenia Mostu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l-PL" dirty="0" smtClean="0"/>
              <a:t>Niewłaściwe ukształtowanie poprzecznic przęsłowych, brak należytej sztywności poprzecznej przęsła oraz brak zapewnienia długości wyboczeniowej dźwigarów między poprzecznicami może doprowadzić do katastrofy budowlanej. Widoczne przemieszczenie boczne pasa dolnego dźwigarów spowodowane są w/w błędami w kształtowaniu konstrukcji oraz nagminnym przeciążaniem obiektu przez pojazdy o masie przekraczającej 40t. Zastosowane poprzecznice stalowe tworzą układ geometrycznie zmienny, który nie zabezpiecza dostatecznie dźwigarów przed utratą stateczności ogólnej.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88532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3563205" cy="26672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647976"/>
            <a:ext cx="4004915" cy="29915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6748" y="1124744"/>
            <a:ext cx="2836962" cy="38383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74323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pl-PL" dirty="0"/>
              <a:t>Stan mostu przed przebudową</a:t>
            </a:r>
          </a:p>
        </p:txBody>
      </p:sp>
      <p:pic>
        <p:nvPicPr>
          <p:cNvPr id="4" name="Picture 2" descr="\\ZPG-W7-KOMPUTER\Users\Public\Documents\p.Danusia\mosty 1\Żurawiczki - Mleczka - poz. 5\DSC_01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98318"/>
            <a:ext cx="3370480" cy="2258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\\ZPG-W7-KOMPUTER\Users\Public\Documents\p.Danusia\mosty 1\Żurawiczki - Mleczka - poz. 5\DSC_01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3672" y="1498318"/>
            <a:ext cx="3753197" cy="25151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4" descr="\\ZPG-W7-KOMPUTER\Users\Public\Documents\p.Danusia\mosty 1\Żurawiczki - Mleczka - poz. 5\DSC_01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8808" y="3757008"/>
            <a:ext cx="3779887" cy="25330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6548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229600" cy="1143000"/>
          </a:xfrm>
        </p:spPr>
        <p:txBody>
          <a:bodyPr/>
          <a:lstStyle/>
          <a:p>
            <a:pPr algn="ctr"/>
            <a:r>
              <a:rPr lang="pl-PL" dirty="0" smtClean="0"/>
              <a:t>Realizacja zadania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3212976"/>
            <a:ext cx="8229600" cy="4389120"/>
          </a:xfrm>
        </p:spPr>
        <p:txBody>
          <a:bodyPr/>
          <a:lstStyle/>
          <a:p>
            <a:r>
              <a:rPr lang="pl-PL" dirty="0" smtClean="0"/>
              <a:t>Rozpoczęcie robót: 		5.09.2016r.</a:t>
            </a:r>
          </a:p>
          <a:p>
            <a:r>
              <a:rPr lang="pl-PL" dirty="0" smtClean="0"/>
              <a:t>Zakończenie robót: 		1.12.2016r.</a:t>
            </a:r>
          </a:p>
          <a:p>
            <a:r>
              <a:rPr lang="pl-PL" dirty="0" smtClean="0"/>
              <a:t>Odbiór końcowy:	                     15.12.2016r.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78115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Urzejowice – Rok Przebudowy 2016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4389120"/>
          </a:xfrm>
        </p:spPr>
        <p:txBody>
          <a:bodyPr>
            <a:normAutofit fontScale="70000" lnSpcReduction="20000"/>
          </a:bodyPr>
          <a:lstStyle/>
          <a:p>
            <a:r>
              <a:rPr lang="pl-PL" u="sng" dirty="0"/>
              <a:t>Przebudowa mostu pozwoliła na uzyskanie następujących parametrów na obiekcie:</a:t>
            </a:r>
          </a:p>
          <a:p>
            <a:endParaRPr lang="pl-PL" u="sng" dirty="0"/>
          </a:p>
          <a:p>
            <a:r>
              <a:rPr lang="pl-PL" u="sng" dirty="0" smtClean="0"/>
              <a:t>Parametry </a:t>
            </a:r>
            <a:r>
              <a:rPr lang="pl-PL" u="sng" dirty="0"/>
              <a:t>konstrukcji:</a:t>
            </a:r>
            <a:endParaRPr lang="pl-PL" dirty="0"/>
          </a:p>
          <a:p>
            <a:pPr lvl="1"/>
            <a:r>
              <a:rPr lang="pl-PL" dirty="0"/>
              <a:t>o długość całkowita	</a:t>
            </a:r>
            <a:r>
              <a:rPr lang="pl-PL" dirty="0" smtClean="0"/>
              <a:t>		</a:t>
            </a:r>
            <a:r>
              <a:rPr lang="pl-PL" dirty="0" err="1" smtClean="0"/>
              <a:t>L</a:t>
            </a:r>
            <a:r>
              <a:rPr lang="pl-PL" baseline="-25000" dirty="0" err="1" smtClean="0"/>
              <a:t>c</a:t>
            </a:r>
            <a:r>
              <a:rPr lang="pl-PL" dirty="0" smtClean="0"/>
              <a:t> </a:t>
            </a:r>
            <a:r>
              <a:rPr lang="pl-PL" dirty="0"/>
              <a:t>= 25,00 m</a:t>
            </a:r>
          </a:p>
          <a:p>
            <a:pPr lvl="1"/>
            <a:r>
              <a:rPr lang="pl-PL" dirty="0"/>
              <a:t>o rozpiętość przęsła	</a:t>
            </a:r>
            <a:r>
              <a:rPr lang="pl-PL" dirty="0" smtClean="0"/>
              <a:t>		</a:t>
            </a:r>
            <a:r>
              <a:rPr lang="pl-PL" dirty="0" err="1" smtClean="0"/>
              <a:t>L</a:t>
            </a:r>
            <a:r>
              <a:rPr lang="pl-PL" baseline="-25000" dirty="0" err="1" smtClean="0"/>
              <a:t>t</a:t>
            </a:r>
            <a:r>
              <a:rPr lang="pl-PL" dirty="0" smtClean="0"/>
              <a:t> </a:t>
            </a:r>
            <a:r>
              <a:rPr lang="pl-PL" dirty="0"/>
              <a:t>= 24,50 m</a:t>
            </a:r>
          </a:p>
          <a:p>
            <a:pPr lvl="1"/>
            <a:r>
              <a:rPr lang="pl-PL" dirty="0"/>
              <a:t>o szerokość całkowita	</a:t>
            </a:r>
            <a:r>
              <a:rPr lang="pl-PL" dirty="0" smtClean="0"/>
              <a:t>		</a:t>
            </a:r>
            <a:r>
              <a:rPr lang="pl-PL" dirty="0" err="1" smtClean="0"/>
              <a:t>B</a:t>
            </a:r>
            <a:r>
              <a:rPr lang="pl-PL" baseline="-25000" dirty="0" err="1" smtClean="0"/>
              <a:t>c</a:t>
            </a:r>
            <a:r>
              <a:rPr lang="pl-PL" dirty="0" smtClean="0"/>
              <a:t> </a:t>
            </a:r>
            <a:r>
              <a:rPr lang="pl-PL" dirty="0"/>
              <a:t>= 8,00 m</a:t>
            </a:r>
          </a:p>
          <a:p>
            <a:pPr lvl="1"/>
            <a:r>
              <a:rPr lang="pl-PL" dirty="0"/>
              <a:t>o szerokość użytkowa	</a:t>
            </a:r>
            <a:r>
              <a:rPr lang="pl-PL" dirty="0" smtClean="0"/>
              <a:t>		</a:t>
            </a:r>
            <a:r>
              <a:rPr lang="pl-PL" dirty="0" err="1" smtClean="0"/>
              <a:t>B</a:t>
            </a:r>
            <a:r>
              <a:rPr lang="pl-PL" baseline="-25000" dirty="0" err="1" smtClean="0"/>
              <a:t>u</a:t>
            </a:r>
            <a:r>
              <a:rPr lang="pl-PL" dirty="0" smtClean="0"/>
              <a:t> </a:t>
            </a:r>
            <a:r>
              <a:rPr lang="pl-PL" dirty="0"/>
              <a:t>= 7,00 m</a:t>
            </a:r>
          </a:p>
          <a:p>
            <a:pPr lvl="1"/>
            <a:r>
              <a:rPr lang="pl-PL" dirty="0"/>
              <a:t>o światło mostu	</a:t>
            </a:r>
            <a:r>
              <a:rPr lang="pl-PL" dirty="0" smtClean="0"/>
              <a:t>		L </a:t>
            </a:r>
            <a:r>
              <a:rPr lang="pl-PL" dirty="0"/>
              <a:t>= 23,90 m</a:t>
            </a:r>
          </a:p>
          <a:p>
            <a:pPr lvl="1"/>
            <a:r>
              <a:rPr lang="pl-PL" dirty="0"/>
              <a:t>o nośność obliczeniowa	</a:t>
            </a:r>
            <a:r>
              <a:rPr lang="pl-PL" dirty="0" smtClean="0"/>
              <a:t>	kl</a:t>
            </a:r>
            <a:r>
              <a:rPr lang="pl-PL" dirty="0"/>
              <a:t>. B wg PN-85/S-10030, tj. 40 T</a:t>
            </a:r>
          </a:p>
          <a:p>
            <a:pPr lvl="1"/>
            <a:r>
              <a:rPr lang="pl-PL" dirty="0"/>
              <a:t>o kąt skrzyżowania z </a:t>
            </a:r>
            <a:r>
              <a:rPr lang="pl-PL" dirty="0" smtClean="0"/>
              <a:t>przeszkodą	</a:t>
            </a:r>
            <a:r>
              <a:rPr lang="pl-PL" dirty="0"/>
              <a:t>	α = 90°</a:t>
            </a:r>
          </a:p>
          <a:p>
            <a:r>
              <a:rPr lang="pl-PL" u="sng" dirty="0"/>
              <a:t>Parametry przekroju poprzecznego</a:t>
            </a:r>
            <a:endParaRPr lang="pl-PL" dirty="0"/>
          </a:p>
          <a:p>
            <a:pPr lvl="1"/>
            <a:r>
              <a:rPr lang="pl-PL" dirty="0"/>
              <a:t>o szerokość jezdni	</a:t>
            </a:r>
            <a:r>
              <a:rPr lang="pl-PL" dirty="0" smtClean="0"/>
              <a:t>		</a:t>
            </a:r>
            <a:r>
              <a:rPr lang="pl-PL" dirty="0" err="1" smtClean="0"/>
              <a:t>B</a:t>
            </a:r>
            <a:r>
              <a:rPr lang="pl-PL" baseline="-25000" dirty="0" err="1" smtClean="0"/>
              <a:t>j</a:t>
            </a:r>
            <a:r>
              <a:rPr lang="pl-PL" dirty="0" smtClean="0"/>
              <a:t> </a:t>
            </a:r>
            <a:r>
              <a:rPr lang="pl-PL" dirty="0"/>
              <a:t>= 2 x 3,00 m = 6,00 m</a:t>
            </a:r>
          </a:p>
          <a:p>
            <a:pPr lvl="1"/>
            <a:r>
              <a:rPr lang="pl-PL" dirty="0"/>
              <a:t>o opaski bezpieczeństwa	</a:t>
            </a:r>
            <a:r>
              <a:rPr lang="pl-PL" dirty="0" smtClean="0"/>
              <a:t>	</a:t>
            </a:r>
            <a:r>
              <a:rPr lang="pl-PL" dirty="0" err="1" smtClean="0"/>
              <a:t>B</a:t>
            </a:r>
            <a:r>
              <a:rPr lang="pl-PL" baseline="-25000" dirty="0" err="1" smtClean="0"/>
              <a:t>op</a:t>
            </a:r>
            <a:r>
              <a:rPr lang="pl-PL" dirty="0" smtClean="0"/>
              <a:t> </a:t>
            </a:r>
            <a:r>
              <a:rPr lang="pl-PL" dirty="0"/>
              <a:t>= 2 x 0,50m = 1,00 m</a:t>
            </a:r>
          </a:p>
          <a:p>
            <a:pPr lvl="1"/>
            <a:r>
              <a:rPr lang="pl-PL" dirty="0"/>
              <a:t>o szerokość barier i gzymsów	</a:t>
            </a:r>
            <a:r>
              <a:rPr lang="pl-PL" dirty="0" smtClean="0"/>
              <a:t>	</a:t>
            </a:r>
            <a:r>
              <a:rPr lang="pl-PL" dirty="0" err="1" smtClean="0"/>
              <a:t>B</a:t>
            </a:r>
            <a:r>
              <a:rPr lang="pl-PL" baseline="-25000" dirty="0" err="1" smtClean="0"/>
              <a:t>bp</a:t>
            </a:r>
            <a:r>
              <a:rPr lang="pl-PL" dirty="0" smtClean="0"/>
              <a:t> </a:t>
            </a:r>
            <a:r>
              <a:rPr lang="pl-PL" dirty="0"/>
              <a:t>= 2 x 0,50 m = 1,00 m</a:t>
            </a:r>
          </a:p>
          <a:p>
            <a:pPr marL="457200" lvl="1" indent="0">
              <a:buNone/>
            </a:pPr>
            <a:r>
              <a:rPr lang="pl-PL" dirty="0"/>
              <a:t> </a:t>
            </a:r>
            <a:r>
              <a:rPr lang="pl-PL" dirty="0" smtClean="0"/>
              <a:t>    szerokość całkowita                                     </a:t>
            </a:r>
            <a:r>
              <a:rPr lang="pl-PL" dirty="0" err="1" smtClean="0"/>
              <a:t>B</a:t>
            </a:r>
            <a:r>
              <a:rPr lang="pl-PL" baseline="-25000" dirty="0" err="1" smtClean="0"/>
              <a:t>c</a:t>
            </a:r>
            <a:r>
              <a:rPr lang="pl-PL" dirty="0" smtClean="0"/>
              <a:t> = 8,00 m</a:t>
            </a:r>
          </a:p>
          <a:p>
            <a:pPr lvl="2"/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xmlns="" val="227859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/>
          <a:lstStyle/>
          <a:p>
            <a:pPr algn="ctr"/>
            <a:r>
              <a:rPr lang="pl-PL" dirty="0" smtClean="0"/>
              <a:t>Urzejowice wycena obiektu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4389120"/>
          </a:xfrm>
        </p:spPr>
        <p:txBody>
          <a:bodyPr/>
          <a:lstStyle/>
          <a:p>
            <a:pPr algn="ctr"/>
            <a:r>
              <a:rPr lang="pl-PL" dirty="0" smtClean="0"/>
              <a:t>Przebudowa mostu nad rzeką Mleczka w ciągu drogi powiatowej Nr P1 605 R Urzejowice – Krzeczowice – Siennów w km 1+130 w miejscowości Urzejowice</a:t>
            </a:r>
          </a:p>
          <a:p>
            <a:r>
              <a:rPr lang="pl-PL" dirty="0" smtClean="0"/>
              <a:t>wartość robót netto: 		1 028 977,32</a:t>
            </a:r>
          </a:p>
          <a:p>
            <a:r>
              <a:rPr lang="pl-PL" dirty="0" smtClean="0"/>
              <a:t>podatek VAT 23%:		  236 664,78</a:t>
            </a:r>
          </a:p>
          <a:p>
            <a:r>
              <a:rPr lang="pl-PL" dirty="0" smtClean="0"/>
              <a:t>Ogółem wartość robót:		1 265 642,10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17924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Kosztorys ofertowy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część zbiorcza</a:t>
            </a:r>
          </a:p>
          <a:p>
            <a:pPr marL="857250" indent="-514350">
              <a:buFont typeface="+mj-lt"/>
              <a:buAutoNum type="arabicPeriod"/>
            </a:pPr>
            <a:r>
              <a:rPr lang="pl-PL" dirty="0" smtClean="0"/>
              <a:t>wymagania ogólne:		 	 32 000,00</a:t>
            </a:r>
          </a:p>
          <a:p>
            <a:pPr marL="857250" indent="-514350">
              <a:buFont typeface="+mj-lt"/>
              <a:buAutoNum type="arabicPeriod"/>
            </a:pPr>
            <a:r>
              <a:rPr lang="pl-PL" dirty="0" smtClean="0"/>
              <a:t>roboty drogowe:			194 698,76</a:t>
            </a:r>
          </a:p>
          <a:p>
            <a:pPr marL="857250" indent="-514350">
              <a:buFont typeface="+mj-lt"/>
              <a:buAutoNum type="arabicPeriod"/>
            </a:pPr>
            <a:r>
              <a:rPr lang="pl-PL" dirty="0" smtClean="0"/>
              <a:t>roboty mostowe:			634 121,08</a:t>
            </a:r>
          </a:p>
          <a:p>
            <a:pPr marL="857250" indent="-514350">
              <a:buFont typeface="+mj-lt"/>
              <a:buAutoNum type="arabicPeriod"/>
            </a:pPr>
            <a:r>
              <a:rPr lang="pl-PL" dirty="0" smtClean="0"/>
              <a:t>roboty regulacyjne:			110 579,00</a:t>
            </a:r>
          </a:p>
          <a:p>
            <a:pPr marL="857250" indent="-514350">
              <a:buFont typeface="+mj-lt"/>
              <a:buAutoNum type="arabicPeriod"/>
            </a:pPr>
            <a:r>
              <a:rPr lang="pl-PL" dirty="0" smtClean="0"/>
              <a:t>roboty </a:t>
            </a:r>
            <a:r>
              <a:rPr lang="pl-PL" dirty="0" err="1" smtClean="0"/>
              <a:t>przyobiektowe</a:t>
            </a:r>
            <a:r>
              <a:rPr lang="pl-PL" dirty="0" smtClean="0"/>
              <a:t>:	   	 57 578,48</a:t>
            </a:r>
          </a:p>
          <a:p>
            <a:pPr indent="0">
              <a:buNone/>
            </a:pPr>
            <a:r>
              <a:rPr lang="pl-PL" dirty="0"/>
              <a:t>	</a:t>
            </a:r>
            <a:r>
              <a:rPr lang="pl-PL" dirty="0" smtClean="0"/>
              <a:t>		        Razem:         1 028 977,32</a:t>
            </a:r>
          </a:p>
          <a:p>
            <a:pPr indent="0">
              <a:buNone/>
            </a:pPr>
            <a:r>
              <a:rPr lang="pl-PL" dirty="0"/>
              <a:t>	</a:t>
            </a:r>
            <a:r>
              <a:rPr lang="pl-PL" dirty="0" smtClean="0"/>
              <a:t>          podatek VAT 23%:            236 664,78</a:t>
            </a:r>
          </a:p>
          <a:p>
            <a:pPr indent="0">
              <a:buNone/>
            </a:pPr>
            <a:r>
              <a:rPr lang="pl-PL" dirty="0" smtClean="0"/>
              <a:t>			      ogółem:	         1 265 642,10 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23767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algn="ctr"/>
            <a:r>
              <a:rPr lang="pl-PL" dirty="0" smtClean="0"/>
              <a:t>Most Urzejowice - przekrój</a:t>
            </a:r>
            <a:endParaRPr lang="pl-P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9512" y="1628800"/>
            <a:ext cx="8706929" cy="495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1445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Żurawiczki – Rok Przebudowy 2016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u="sng" dirty="0" smtClean="0"/>
              <a:t>Przebudowa mostu pozwoliła na uzyskanie następujących parametrów na obiekcie:</a:t>
            </a:r>
          </a:p>
          <a:p>
            <a:endParaRPr lang="pl-PL" u="sng" dirty="0" smtClean="0"/>
          </a:p>
          <a:p>
            <a:r>
              <a:rPr lang="pl-PL" u="sng" dirty="0" smtClean="0"/>
              <a:t>Parametry </a:t>
            </a:r>
            <a:r>
              <a:rPr lang="pl-PL" u="sng" dirty="0"/>
              <a:t>konstrukcji:</a:t>
            </a:r>
            <a:endParaRPr lang="pl-PL" dirty="0"/>
          </a:p>
          <a:p>
            <a:pPr lvl="1"/>
            <a:r>
              <a:rPr lang="pl-PL" dirty="0" smtClean="0"/>
              <a:t>o długość </a:t>
            </a:r>
            <a:r>
              <a:rPr lang="pl-PL" dirty="0"/>
              <a:t>całkowita	</a:t>
            </a:r>
            <a:r>
              <a:rPr lang="pl-PL" dirty="0" smtClean="0"/>
              <a:t>		</a:t>
            </a:r>
            <a:r>
              <a:rPr lang="pl-PL" dirty="0" err="1" smtClean="0"/>
              <a:t>L</a:t>
            </a:r>
            <a:r>
              <a:rPr lang="pl-PL" baseline="-25000" dirty="0" err="1" smtClean="0"/>
              <a:t>c</a:t>
            </a:r>
            <a:r>
              <a:rPr lang="pl-PL" dirty="0" smtClean="0"/>
              <a:t> </a:t>
            </a:r>
            <a:r>
              <a:rPr lang="pl-PL" dirty="0"/>
              <a:t>= 24,30 m</a:t>
            </a:r>
          </a:p>
          <a:p>
            <a:pPr lvl="1"/>
            <a:r>
              <a:rPr lang="pl-PL" dirty="0" smtClean="0"/>
              <a:t>o rozpiętość </a:t>
            </a:r>
            <a:r>
              <a:rPr lang="pl-PL" dirty="0"/>
              <a:t>przęsła	</a:t>
            </a:r>
            <a:r>
              <a:rPr lang="pl-PL" dirty="0" smtClean="0"/>
              <a:t>		</a:t>
            </a:r>
            <a:r>
              <a:rPr lang="pl-PL" dirty="0" err="1" smtClean="0"/>
              <a:t>L</a:t>
            </a:r>
            <a:r>
              <a:rPr lang="pl-PL" baseline="-25000" dirty="0" err="1" smtClean="0"/>
              <a:t>t</a:t>
            </a:r>
            <a:r>
              <a:rPr lang="pl-PL" dirty="0" smtClean="0"/>
              <a:t> </a:t>
            </a:r>
            <a:r>
              <a:rPr lang="pl-PL" dirty="0"/>
              <a:t>= 23,90 m</a:t>
            </a:r>
          </a:p>
          <a:p>
            <a:pPr lvl="1"/>
            <a:r>
              <a:rPr lang="pl-PL" dirty="0" smtClean="0"/>
              <a:t>o szerokość </a:t>
            </a:r>
            <a:r>
              <a:rPr lang="pl-PL" dirty="0"/>
              <a:t>całkowita	</a:t>
            </a:r>
            <a:r>
              <a:rPr lang="pl-PL" dirty="0" smtClean="0"/>
              <a:t>		</a:t>
            </a:r>
            <a:r>
              <a:rPr lang="pl-PL" dirty="0" err="1" smtClean="0"/>
              <a:t>B</a:t>
            </a:r>
            <a:r>
              <a:rPr lang="pl-PL" baseline="-25000" dirty="0" err="1" smtClean="0"/>
              <a:t>c</a:t>
            </a:r>
            <a:r>
              <a:rPr lang="pl-PL" dirty="0" smtClean="0"/>
              <a:t> </a:t>
            </a:r>
            <a:r>
              <a:rPr lang="pl-PL" dirty="0"/>
              <a:t>= 8,00 m</a:t>
            </a:r>
          </a:p>
          <a:p>
            <a:pPr lvl="1"/>
            <a:r>
              <a:rPr lang="pl-PL" dirty="0" smtClean="0"/>
              <a:t>o szerokość </a:t>
            </a:r>
            <a:r>
              <a:rPr lang="pl-PL" dirty="0"/>
              <a:t>użytkowa	</a:t>
            </a:r>
            <a:r>
              <a:rPr lang="pl-PL" dirty="0" smtClean="0"/>
              <a:t>		</a:t>
            </a:r>
            <a:r>
              <a:rPr lang="pl-PL" dirty="0" err="1" smtClean="0"/>
              <a:t>B</a:t>
            </a:r>
            <a:r>
              <a:rPr lang="pl-PL" baseline="-25000" dirty="0" err="1" smtClean="0"/>
              <a:t>u</a:t>
            </a:r>
            <a:r>
              <a:rPr lang="pl-PL" dirty="0" smtClean="0"/>
              <a:t> </a:t>
            </a:r>
            <a:r>
              <a:rPr lang="pl-PL" dirty="0"/>
              <a:t>= 7,00 m</a:t>
            </a:r>
          </a:p>
          <a:p>
            <a:pPr lvl="1"/>
            <a:r>
              <a:rPr lang="pl-PL" dirty="0" smtClean="0"/>
              <a:t>o światło </a:t>
            </a:r>
            <a:r>
              <a:rPr lang="pl-PL" dirty="0"/>
              <a:t>mostu	</a:t>
            </a:r>
            <a:r>
              <a:rPr lang="pl-PL" dirty="0" smtClean="0"/>
              <a:t>		L </a:t>
            </a:r>
            <a:r>
              <a:rPr lang="pl-PL" dirty="0"/>
              <a:t>= 23,20 m</a:t>
            </a:r>
          </a:p>
          <a:p>
            <a:pPr lvl="1"/>
            <a:r>
              <a:rPr lang="pl-PL" dirty="0" smtClean="0"/>
              <a:t>o nośność </a:t>
            </a:r>
            <a:r>
              <a:rPr lang="pl-PL" dirty="0"/>
              <a:t>obliczeniowa	</a:t>
            </a:r>
            <a:r>
              <a:rPr lang="pl-PL" dirty="0" smtClean="0"/>
              <a:t>	kl</a:t>
            </a:r>
            <a:r>
              <a:rPr lang="pl-PL" dirty="0"/>
              <a:t>. B wg PN-85/S-10030, tj. 40 T</a:t>
            </a:r>
          </a:p>
          <a:p>
            <a:pPr lvl="1"/>
            <a:r>
              <a:rPr lang="pl-PL" dirty="0" smtClean="0"/>
              <a:t>o </a:t>
            </a:r>
            <a:r>
              <a:rPr lang="pl-PL" dirty="0"/>
              <a:t>kąt skrzyżowania z przeszkodą	a = 90</a:t>
            </a:r>
            <a:r>
              <a:rPr lang="pl-PL" dirty="0" smtClean="0"/>
              <a:t>°</a:t>
            </a:r>
          </a:p>
          <a:p>
            <a:r>
              <a:rPr lang="pl-PL" u="sng" dirty="0"/>
              <a:t>Parametry przekroju poprzecznego</a:t>
            </a:r>
            <a:endParaRPr lang="pl-PL" dirty="0"/>
          </a:p>
          <a:p>
            <a:pPr lvl="1"/>
            <a:r>
              <a:rPr lang="pl-PL" dirty="0"/>
              <a:t>o szerokość jezdni	</a:t>
            </a:r>
            <a:r>
              <a:rPr lang="pl-PL" dirty="0" smtClean="0"/>
              <a:t>		</a:t>
            </a:r>
            <a:r>
              <a:rPr lang="pl-PL" dirty="0" err="1" smtClean="0"/>
              <a:t>Bj</a:t>
            </a:r>
            <a:r>
              <a:rPr lang="pl-PL" dirty="0" smtClean="0"/>
              <a:t> </a:t>
            </a:r>
            <a:r>
              <a:rPr lang="pl-PL" dirty="0"/>
              <a:t>= 2 x 3,00 m = 6,00 m</a:t>
            </a:r>
          </a:p>
          <a:p>
            <a:pPr lvl="1"/>
            <a:r>
              <a:rPr lang="pl-PL" dirty="0"/>
              <a:t>o opaski bezpieczeństwa	</a:t>
            </a:r>
            <a:r>
              <a:rPr lang="pl-PL" dirty="0" smtClean="0"/>
              <a:t>	</a:t>
            </a:r>
            <a:r>
              <a:rPr lang="pl-PL" dirty="0" err="1" smtClean="0"/>
              <a:t>B</a:t>
            </a:r>
            <a:r>
              <a:rPr lang="pl-PL" baseline="-25000" dirty="0" err="1" smtClean="0"/>
              <a:t>op</a:t>
            </a:r>
            <a:r>
              <a:rPr lang="pl-PL" dirty="0" smtClean="0"/>
              <a:t> </a:t>
            </a:r>
            <a:r>
              <a:rPr lang="pl-PL" dirty="0"/>
              <a:t>= 2 x 0,50m = 1,00 m</a:t>
            </a:r>
          </a:p>
          <a:p>
            <a:pPr lvl="1"/>
            <a:r>
              <a:rPr lang="pl-PL" dirty="0"/>
              <a:t>o szerokość barier i gzymsów	</a:t>
            </a:r>
            <a:r>
              <a:rPr lang="pl-PL" dirty="0" smtClean="0"/>
              <a:t>	</a:t>
            </a:r>
            <a:r>
              <a:rPr lang="pl-PL" dirty="0" err="1" smtClean="0"/>
              <a:t>B</a:t>
            </a:r>
            <a:r>
              <a:rPr lang="pl-PL" baseline="-25000" dirty="0" err="1" smtClean="0"/>
              <a:t>bp</a:t>
            </a:r>
            <a:r>
              <a:rPr lang="pl-PL" dirty="0" smtClean="0"/>
              <a:t> </a:t>
            </a:r>
            <a:r>
              <a:rPr lang="pl-PL" dirty="0"/>
              <a:t>= 2 x 0,50 m = 1,00 m</a:t>
            </a:r>
          </a:p>
          <a:p>
            <a:pPr marL="457200" lvl="1" indent="0">
              <a:buNone/>
            </a:pPr>
            <a:r>
              <a:rPr lang="pl-PL" dirty="0" smtClean="0"/>
              <a:t>     szerokość </a:t>
            </a:r>
            <a:r>
              <a:rPr lang="pl-PL" dirty="0"/>
              <a:t>całkowita                        </a:t>
            </a:r>
            <a:r>
              <a:rPr lang="pl-PL" dirty="0" smtClean="0"/>
              <a:t>	</a:t>
            </a:r>
            <a:r>
              <a:rPr lang="pl-PL" dirty="0" err="1" smtClean="0"/>
              <a:t>B</a:t>
            </a:r>
            <a:r>
              <a:rPr lang="pl-PL" u="sng" baseline="-25000" dirty="0" err="1" smtClean="0"/>
              <a:t>c</a:t>
            </a:r>
            <a:r>
              <a:rPr lang="pl-PL" u="sng" baseline="-25000" dirty="0" smtClean="0"/>
              <a:t> </a:t>
            </a:r>
            <a:r>
              <a:rPr lang="pl-PL" dirty="0"/>
              <a:t>= 8.00 m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46542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Mapa – lokalizacja mostów</a:t>
            </a:r>
            <a:endParaRPr lang="pl-PL" dirty="0"/>
          </a:p>
        </p:txBody>
      </p:sp>
      <p:graphicFrame>
        <p:nvGraphicFramePr>
          <p:cNvPr id="4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743985681"/>
              </p:ext>
            </p:extLst>
          </p:nvPr>
        </p:nvGraphicFramePr>
        <p:xfrm>
          <a:off x="2317397" y="1972954"/>
          <a:ext cx="3744416" cy="4685937"/>
        </p:xfrm>
        <a:graphic>
          <a:graphicData uri="http://schemas.openxmlformats.org/presentationml/2006/ole">
            <p:oleObj spid="_x0000_s1061" name="Image" r:id="rId3" imgW="7492063" imgH="9422222" progId="">
              <p:embed/>
            </p:oleObj>
          </a:graphicData>
        </a:graphic>
      </p:graphicFrame>
      <p:grpSp>
        <p:nvGrpSpPr>
          <p:cNvPr id="5" name="Grupa 4"/>
          <p:cNvGrpSpPr/>
          <p:nvPr/>
        </p:nvGrpSpPr>
        <p:grpSpPr>
          <a:xfrm>
            <a:off x="4119089" y="3511926"/>
            <a:ext cx="937890" cy="1143344"/>
            <a:chOff x="0" y="0"/>
            <a:chExt cx="1155939" cy="1639020"/>
          </a:xfrm>
        </p:grpSpPr>
        <p:sp>
          <p:nvSpPr>
            <p:cNvPr id="6" name="Pierścień 5"/>
            <p:cNvSpPr/>
            <p:nvPr/>
          </p:nvSpPr>
          <p:spPr>
            <a:xfrm>
              <a:off x="0" y="0"/>
              <a:ext cx="138023" cy="138023"/>
            </a:xfrm>
            <a:prstGeom prst="donu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 dirty="0"/>
            </a:p>
          </p:txBody>
        </p:sp>
        <p:sp>
          <p:nvSpPr>
            <p:cNvPr id="7" name="Pierścień 6"/>
            <p:cNvSpPr/>
            <p:nvPr/>
          </p:nvSpPr>
          <p:spPr>
            <a:xfrm>
              <a:off x="17253" y="1500997"/>
              <a:ext cx="138023" cy="138023"/>
            </a:xfrm>
            <a:prstGeom prst="donu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 dirty="0"/>
            </a:p>
          </p:txBody>
        </p:sp>
        <p:cxnSp>
          <p:nvCxnSpPr>
            <p:cNvPr id="8" name="Łącznik prosty ze strzałką 7"/>
            <p:cNvCxnSpPr/>
            <p:nvPr/>
          </p:nvCxnSpPr>
          <p:spPr>
            <a:xfrm flipH="1" flipV="1">
              <a:off x="138023" y="77638"/>
              <a:ext cx="1017270" cy="42227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ze strzałką 8"/>
            <p:cNvCxnSpPr/>
            <p:nvPr/>
          </p:nvCxnSpPr>
          <p:spPr>
            <a:xfrm flipH="1">
              <a:off x="155276" y="603849"/>
              <a:ext cx="1000663" cy="89707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0" name="Prostokąt 9"/>
          <p:cNvSpPr/>
          <p:nvPr/>
        </p:nvSpPr>
        <p:spPr>
          <a:xfrm>
            <a:off x="5025515" y="3456104"/>
            <a:ext cx="33123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Przebudowywane mosty</a:t>
            </a:r>
            <a:endParaRPr lang="pl-PL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947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Żurawiczki wycena obiektu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Przebudowa mostu nad rzeką Mleczka w ciągu drogi powiatowej Nr P1 605 R Urzejowice – Krzeczowice – Siennów w km </a:t>
            </a:r>
            <a:r>
              <a:rPr lang="pl-PL" dirty="0" smtClean="0"/>
              <a:t>2+240 </a:t>
            </a:r>
            <a:r>
              <a:rPr lang="pl-PL" dirty="0"/>
              <a:t>w miejscowości </a:t>
            </a:r>
            <a:r>
              <a:rPr lang="pl-PL" dirty="0" smtClean="0"/>
              <a:t>Żurawiczki</a:t>
            </a:r>
          </a:p>
          <a:p>
            <a:pPr marL="0" indent="0" algn="ctr">
              <a:buNone/>
            </a:pPr>
            <a:endParaRPr lang="pl-PL" dirty="0"/>
          </a:p>
          <a:p>
            <a:r>
              <a:rPr lang="pl-PL" dirty="0"/>
              <a:t>wartość robót netto: 		 </a:t>
            </a:r>
            <a:r>
              <a:rPr lang="pl-PL" dirty="0" smtClean="0"/>
              <a:t> 839 832,06</a:t>
            </a:r>
            <a:endParaRPr lang="pl-PL" dirty="0"/>
          </a:p>
          <a:p>
            <a:r>
              <a:rPr lang="pl-PL" dirty="0"/>
              <a:t>podatek VAT 23%:		</a:t>
            </a:r>
            <a:r>
              <a:rPr lang="pl-PL" dirty="0" smtClean="0"/>
              <a:t>    193 161,37</a:t>
            </a:r>
            <a:endParaRPr lang="pl-PL" dirty="0"/>
          </a:p>
          <a:p>
            <a:r>
              <a:rPr lang="pl-PL" dirty="0"/>
              <a:t>Ogółem wartość robót:		</a:t>
            </a:r>
            <a:r>
              <a:rPr lang="pl-PL" dirty="0" smtClean="0"/>
              <a:t>1 032 993,43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93307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Kosztorys ofertowy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część zbiorcza</a:t>
            </a:r>
          </a:p>
          <a:p>
            <a:pPr marL="857250" indent="-514350">
              <a:buFont typeface="+mj-lt"/>
              <a:buAutoNum type="arabicPeriod"/>
            </a:pPr>
            <a:r>
              <a:rPr lang="pl-PL" dirty="0"/>
              <a:t>wymagania ogólne:		</a:t>
            </a:r>
            <a:r>
              <a:rPr lang="pl-PL" dirty="0" smtClean="0"/>
              <a:t>	 </a:t>
            </a:r>
            <a:r>
              <a:rPr lang="pl-PL" dirty="0"/>
              <a:t>32 000,00</a:t>
            </a:r>
          </a:p>
          <a:p>
            <a:pPr marL="857250" indent="-514350">
              <a:buFont typeface="+mj-lt"/>
              <a:buAutoNum type="arabicPeriod"/>
            </a:pPr>
            <a:r>
              <a:rPr lang="pl-PL" dirty="0"/>
              <a:t>roboty drogowe:			</a:t>
            </a:r>
            <a:r>
              <a:rPr lang="pl-PL" dirty="0" smtClean="0"/>
              <a:t>  115 155,00</a:t>
            </a:r>
            <a:endParaRPr lang="pl-PL" dirty="0"/>
          </a:p>
          <a:p>
            <a:pPr marL="857250" indent="-514350">
              <a:buFont typeface="+mj-lt"/>
              <a:buAutoNum type="arabicPeriod"/>
            </a:pPr>
            <a:r>
              <a:rPr lang="pl-PL" dirty="0"/>
              <a:t>roboty mostowe:			</a:t>
            </a:r>
            <a:r>
              <a:rPr lang="pl-PL" dirty="0" smtClean="0"/>
              <a:t>585 222,36</a:t>
            </a:r>
            <a:endParaRPr lang="pl-PL" dirty="0"/>
          </a:p>
          <a:p>
            <a:pPr marL="857250" indent="-514350">
              <a:buFont typeface="+mj-lt"/>
              <a:buAutoNum type="arabicPeriod"/>
            </a:pPr>
            <a:r>
              <a:rPr lang="pl-PL" dirty="0"/>
              <a:t>roboty regulacyjne:		 </a:t>
            </a:r>
            <a:r>
              <a:rPr lang="pl-PL" dirty="0" smtClean="0"/>
              <a:t>	 56 898,80</a:t>
            </a:r>
            <a:endParaRPr lang="pl-PL" dirty="0"/>
          </a:p>
          <a:p>
            <a:pPr marL="857250" indent="-514350">
              <a:buFont typeface="+mj-lt"/>
              <a:buAutoNum type="arabicPeriod"/>
            </a:pPr>
            <a:r>
              <a:rPr lang="pl-PL" dirty="0"/>
              <a:t>roboty </a:t>
            </a:r>
            <a:r>
              <a:rPr lang="pl-PL" dirty="0" err="1"/>
              <a:t>przyobiektowe</a:t>
            </a:r>
            <a:r>
              <a:rPr lang="pl-PL" dirty="0"/>
              <a:t>:	   	  </a:t>
            </a:r>
            <a:r>
              <a:rPr lang="pl-PL" dirty="0" smtClean="0"/>
              <a:t>50 555,90</a:t>
            </a:r>
            <a:endParaRPr lang="pl-PL" dirty="0"/>
          </a:p>
          <a:p>
            <a:pPr indent="0">
              <a:buNone/>
            </a:pPr>
            <a:r>
              <a:rPr lang="pl-PL" dirty="0"/>
              <a:t>			        Razem:         </a:t>
            </a:r>
            <a:r>
              <a:rPr lang="pl-PL" dirty="0" smtClean="0"/>
              <a:t>  839 832,06</a:t>
            </a:r>
            <a:endParaRPr lang="pl-PL" dirty="0"/>
          </a:p>
          <a:p>
            <a:pPr indent="0">
              <a:buNone/>
            </a:pPr>
            <a:r>
              <a:rPr lang="pl-PL" dirty="0"/>
              <a:t>	          podatek VAT 23%:          </a:t>
            </a:r>
            <a:r>
              <a:rPr lang="pl-PL" dirty="0" smtClean="0"/>
              <a:t>     193 161,37</a:t>
            </a:r>
            <a:endParaRPr lang="pl-PL" dirty="0"/>
          </a:p>
          <a:p>
            <a:pPr indent="0">
              <a:buNone/>
            </a:pPr>
            <a:r>
              <a:rPr lang="pl-PL" dirty="0"/>
              <a:t>			      ogółem:	        </a:t>
            </a:r>
            <a:r>
              <a:rPr lang="pl-PL" dirty="0" smtClean="0"/>
              <a:t>1 032 993,43 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72213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6452" y="188640"/>
            <a:ext cx="8229600" cy="1143000"/>
          </a:xfrm>
        </p:spPr>
        <p:txBody>
          <a:bodyPr/>
          <a:lstStyle/>
          <a:p>
            <a:pPr algn="ctr"/>
            <a:r>
              <a:rPr lang="pl-PL" dirty="0"/>
              <a:t>Most </a:t>
            </a:r>
            <a:r>
              <a:rPr lang="pl-PL" dirty="0" smtClean="0"/>
              <a:t>Żurawiczki </a:t>
            </a:r>
            <a:r>
              <a:rPr lang="pl-PL" dirty="0"/>
              <a:t>- przekrój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58863"/>
            <a:ext cx="8895000" cy="502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0195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Ogólny opis przebudowy (dotyczy obu mostów):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88152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 dirty="0"/>
              <a:t>Przebudowane mosty to jednoprzęsłowe obiekty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o </a:t>
            </a:r>
            <a:r>
              <a:rPr lang="pl-PL" dirty="0"/>
              <a:t>konstrukcji zespolonej (stalowo- betonowej), swobodnie podpartej, dowiązanej do istniejącej drogi powiatowej</a:t>
            </a:r>
            <a:r>
              <a:rPr lang="pl-PL" dirty="0" smtClean="0"/>
              <a:t>, </a:t>
            </a:r>
            <a:r>
              <a:rPr lang="pl-PL" dirty="0"/>
              <a:t>wykonanej w nasypie.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48604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l-PL" dirty="0"/>
              <a:t>W obu przypadkach wykonano wzmocnienie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adaptację, oraz remont istniejących </a:t>
            </a:r>
            <a:r>
              <a:rPr lang="pl-PL" dirty="0"/>
              <a:t>podpór, na których oparty został nowy ustrój nośny, spięty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przyczółkami, normatywny tak pod względem konstrukcji jak i nośności (stara konstrukcja stalowa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pomostem drewnianym spełniała wymagania dla mostów tymczasowych, </a:t>
            </a:r>
            <a:r>
              <a:rPr lang="pl-PL" dirty="0" smtClean="0"/>
              <a:t>a </a:t>
            </a:r>
            <a:r>
              <a:rPr lang="pl-PL" dirty="0"/>
              <a:t>dźwigary stalowe są konstrukcją obecnie nie zalecaną do stosowania). Ustrój nośny oparty </a:t>
            </a:r>
            <a:r>
              <a:rPr lang="pl-PL" dirty="0" smtClean="0"/>
              <a:t> </a:t>
            </a:r>
            <a:r>
              <a:rPr lang="pl-PL" dirty="0"/>
              <a:t>został na istniejących przyczółkach, adaptowanych i wzmocnionych oraz spięty z </a:t>
            </a:r>
            <a:r>
              <a:rPr lang="pl-PL" dirty="0" smtClean="0"/>
              <a:t>w/w podporami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7847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l-PL" dirty="0"/>
              <a:t>Istniejące </a:t>
            </a:r>
            <a:r>
              <a:rPr lang="pl-PL" dirty="0" smtClean="0"/>
              <a:t>podpory mostów </a:t>
            </a:r>
            <a:r>
              <a:rPr lang="pl-PL" dirty="0"/>
              <a:t>zostały wyremontowane,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usunięciem uszkodzeń korozyjnych betonu i stali oraz wykonaniem </a:t>
            </a:r>
            <a:r>
              <a:rPr lang="pl-PL" dirty="0" err="1"/>
              <a:t>reprofilacji</a:t>
            </a:r>
            <a:r>
              <a:rPr lang="pl-PL" dirty="0"/>
              <a:t> ubytków betonu zaprawami mineralnymi PCC. Podpory zaopatrzone zostały </a:t>
            </a:r>
            <a:r>
              <a:rPr lang="pl-PL" dirty="0" smtClean="0"/>
              <a:t>w </a:t>
            </a:r>
            <a:r>
              <a:rPr lang="pl-PL" dirty="0"/>
              <a:t>żelbetowe płyty przejściowe.</a:t>
            </a:r>
          </a:p>
          <a:p>
            <a:pPr algn="just"/>
            <a:r>
              <a:rPr lang="pl-PL" dirty="0"/>
              <a:t>Na mostach zaprojektowane i wykonane zostały wpusty i sączki, włączone do odcinków kolektorów podłużnych, z odprowadzeniem wody pod obiekty,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a </a:t>
            </a:r>
            <a:r>
              <a:rPr lang="pl-PL" dirty="0"/>
              <a:t>następnie ściekiem betonowym bezpośrednio do koryta rzeki.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67057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220327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Urzejowice </a:t>
            </a:r>
            <a:r>
              <a:rPr lang="pl-PL" dirty="0"/>
              <a:t>- Przed rozpoczęciem prac</a:t>
            </a:r>
            <a:br>
              <a:rPr lang="pl-PL" dirty="0"/>
            </a:br>
            <a:endParaRPr lang="pl-PL" dirty="0"/>
          </a:p>
        </p:txBody>
      </p:sp>
      <p:pic>
        <p:nvPicPr>
          <p:cNvPr id="2050" name="Picture 2" descr="C:\Users\EWID\Desktop\Zdjęcia\Urzejowice\2016,08,12 - Przed rozpoczęciem prac\102_04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4880" y="1939483"/>
            <a:ext cx="4532927" cy="2747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WID\Desktop\Zdjęcia\Urzejowice\2016,08,12 - Przed rozpoczęciem prac\102_04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13007"/>
            <a:ext cx="4139952" cy="27416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067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Wykonanie koszy siatkowo kamiennych</a:t>
            </a:r>
            <a:endParaRPr lang="pl-PL" dirty="0"/>
          </a:p>
        </p:txBody>
      </p:sp>
      <p:pic>
        <p:nvPicPr>
          <p:cNvPr id="3074" name="Picture 2" descr="C:\Users\EWID\Desktop\Zdjęcia\Urzejowice\2016,10,12 - Wykonanie koszy siatkowo kamiennych, zbrojenie korpusu przyczółka\IMAG17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4676161" cy="26442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WID\Desktop\Zdjęcia\Urzejowice\2016,10,12 - Wykonanie koszy siatkowo kamiennych, zbrojenie korpusu przyczółka\IMAG17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88851"/>
            <a:ext cx="4022497" cy="26003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92338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Betonowanie korpusów przyczółków</a:t>
            </a:r>
            <a:endParaRPr lang="pl-PL" dirty="0"/>
          </a:p>
        </p:txBody>
      </p:sp>
      <p:pic>
        <p:nvPicPr>
          <p:cNvPr id="4098" name="Picture 2" descr="C:\Users\EWID\Desktop\Zdjęcia\Urzejowice\2016,10,14 - Betonowanie korpusów przyczólków\IMAG17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2387632"/>
            <a:ext cx="4515724" cy="25535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100" name="Picture 4" descr="C:\Users\EWID\Desktop\Zdjęcia\Urzejowice\2016,10,14 - Betonowanie korpusów przyczólków\IMAG17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5236" y="2996952"/>
            <a:ext cx="4448764" cy="25156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35405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algn="ctr"/>
            <a:r>
              <a:rPr lang="pl-PL" dirty="0" smtClean="0"/>
              <a:t>Zbiorcze zestawienie ofert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33808569"/>
              </p:ext>
            </p:extLst>
          </p:nvPr>
        </p:nvGraphicFramePr>
        <p:xfrm>
          <a:off x="1043608" y="2060848"/>
          <a:ext cx="6605537" cy="39500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4935"/>
                <a:gridCol w="3092398"/>
                <a:gridCol w="1592949"/>
                <a:gridCol w="1405255"/>
              </a:tblGrid>
              <a:tr h="6320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Numer oferty</a:t>
                      </a:r>
                      <a:endParaRPr lang="pl-PL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Nazwa (firma) i adres wykonawcy</a:t>
                      </a:r>
                      <a:endParaRPr lang="pl-PL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Cena </a:t>
                      </a:r>
                      <a:endParaRPr lang="pl-PL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Gwarancja (m-c)</a:t>
                      </a:r>
                      <a:endParaRPr lang="pl-PL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6367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1</a:t>
                      </a:r>
                      <a:endParaRPr lang="pl-PL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Strabag Sp. z o.o. Ul. </a:t>
                      </a:r>
                      <a:r>
                        <a:rPr lang="pl-PL" sz="900" dirty="0" err="1">
                          <a:effectLst/>
                        </a:rPr>
                        <a:t>Parzniewska</a:t>
                      </a:r>
                      <a:r>
                        <a:rPr lang="pl-PL" sz="900">
                          <a:effectLst/>
                        </a:rPr>
                        <a:t> 10</a:t>
                      </a:r>
                      <a:endParaRPr lang="pl-PL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05-800 Pruszków</a:t>
                      </a:r>
                      <a:endParaRPr lang="pl-PL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kor. Ul. Hanasiewicza 19,  35-103 Rzeszów</a:t>
                      </a:r>
                      <a:endParaRPr lang="pl-PL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2 627 706,17</a:t>
                      </a:r>
                      <a:endParaRPr lang="pl-PL" sz="10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60</a:t>
                      </a:r>
                      <a:endParaRPr lang="pl-PL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6367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</a:t>
                      </a:r>
                      <a:endParaRPr lang="pl-PL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Przedsiębiorstwo </a:t>
                      </a:r>
                      <a:r>
                        <a:rPr lang="pl-PL" sz="900" dirty="0" err="1">
                          <a:effectLst/>
                        </a:rPr>
                        <a:t>Produkcyjno</a:t>
                      </a:r>
                      <a:r>
                        <a:rPr lang="pl-PL" sz="900" dirty="0">
                          <a:effectLst/>
                        </a:rPr>
                        <a:t> – Handlowo – Usługowe</a:t>
                      </a:r>
                      <a:endParaRPr lang="pl-PL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„JAWAL” Sp. z o.o.</a:t>
                      </a:r>
                      <a:endParaRPr lang="pl-PL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25-041 Kielce, ul. Kamienna  7</a:t>
                      </a:r>
                      <a:endParaRPr lang="pl-PL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2 977 356,41</a:t>
                      </a:r>
                      <a:endParaRPr lang="pl-PL" sz="1000" dirty="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60</a:t>
                      </a:r>
                      <a:endParaRPr lang="pl-PL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6814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</a:t>
                      </a:r>
                      <a:endParaRPr lang="pl-PL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Przedsiębiorstwo Wielobranżowe </a:t>
                      </a:r>
                      <a:endParaRPr lang="pl-PL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„A-Z  BUD” Zbigniew Frąk</a:t>
                      </a:r>
                      <a:endParaRPr lang="pl-PL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Ul. Zientarskiego 1A/114, 26-600 Radom</a:t>
                      </a:r>
                      <a:endParaRPr lang="pl-PL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2 651 021,05</a:t>
                      </a:r>
                      <a:endParaRPr lang="pl-PL" sz="10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60</a:t>
                      </a:r>
                      <a:endParaRPr lang="pl-PL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6814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</a:t>
                      </a:r>
                      <a:endParaRPr lang="pl-PL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 b="1" dirty="0">
                          <a:effectLst/>
                        </a:rPr>
                        <a:t>Przedsiębiorstwo Budowlane STALMOST Sp. z o.o.</a:t>
                      </a:r>
                      <a:endParaRPr lang="pl-PL" sz="1000" b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 b="1" dirty="0">
                          <a:effectLst/>
                        </a:rPr>
                        <a:t>37-450 Stalowa Wola </a:t>
                      </a:r>
                      <a:endParaRPr lang="pl-PL" sz="1000" b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 b="1" dirty="0">
                          <a:effectLst/>
                        </a:rPr>
                        <a:t>Ul. 1-go Sierpnia 12</a:t>
                      </a:r>
                      <a:endParaRPr lang="pl-PL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</a:rPr>
                        <a:t>2 298 635,54</a:t>
                      </a:r>
                      <a:endParaRPr lang="pl-PL" sz="1000" b="1" dirty="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60</a:t>
                      </a:r>
                      <a:endParaRPr lang="pl-PL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6814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5</a:t>
                      </a:r>
                      <a:endParaRPr lang="pl-PL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BUDIMEX S.A.</a:t>
                      </a:r>
                      <a:endParaRPr lang="pl-PL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UL. Stawki 40, 01-040 Warszawa</a:t>
                      </a:r>
                      <a:endParaRPr lang="pl-PL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Kor. Ul. Podzwierzyniec 41, 37-100 Łańcut</a:t>
                      </a:r>
                      <a:endParaRPr lang="pl-PL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2 503 815,00</a:t>
                      </a:r>
                      <a:endParaRPr lang="pl-PL" sz="10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60</a:t>
                      </a:r>
                      <a:endParaRPr lang="pl-PL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2077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pPr algn="ctr"/>
            <a:r>
              <a:rPr lang="pl-PL" dirty="0" smtClean="0"/>
              <a:t>Montaż dźwigarów na moście</a:t>
            </a:r>
            <a:endParaRPr lang="pl-PL" dirty="0"/>
          </a:p>
        </p:txBody>
      </p:sp>
      <p:pic>
        <p:nvPicPr>
          <p:cNvPr id="5122" name="Picture 2" descr="C:\Users\EWID\Desktop\Zdjęcia\Urzejowice\2016,10,19 - Montaż dźwigarów na moście\IMAG17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4710268" cy="26635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EWID\Desktop\Zdjęcia\Urzejowice\2016,10,19 - Montaż dźwigarów na moście\IMAG17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96952"/>
            <a:ext cx="4777572" cy="27016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03987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Betonowanie płyt przejściowych</a:t>
            </a:r>
            <a:endParaRPr lang="pl-PL" dirty="0"/>
          </a:p>
        </p:txBody>
      </p:sp>
      <p:pic>
        <p:nvPicPr>
          <p:cNvPr id="6146" name="Picture 2" descr="C:\Users\EWID\Desktop\Zdjęcia\Urzejowice\2016,10,20 - Betonowanie płyt przejścowych , deskowanie płyty pomostu\102_05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4032448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EWID\Desktop\Zdjęcia\Urzejowice\2016,10,20 - Betonowanie płyt przejścowych , deskowanie płyty pomostu\102_05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92896"/>
            <a:ext cx="4046773" cy="3035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72574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Deskowanie płyty pomostu</a:t>
            </a:r>
            <a:endParaRPr lang="pl-PL" dirty="0"/>
          </a:p>
        </p:txBody>
      </p:sp>
      <p:pic>
        <p:nvPicPr>
          <p:cNvPr id="7170" name="Picture 2" descr="C:\Users\EWID\Desktop\Zdjęcia\Urzejowice\2016,10,25 -Deskowanie płyty pomostu, wykonanie umocnień z koszy siatkowo-kamiennych\102_05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4382649" cy="2621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 descr="C:\Users\EWID\Desktop\Zdjęcia\Urzejowice\2016,10,25 -Deskowanie płyty pomostu, wykonanie umocnień z koszy siatkowo-kamiennych\102_05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1599" y="2204864"/>
            <a:ext cx="4376144" cy="26700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64441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/>
          <a:lstStyle/>
          <a:p>
            <a:r>
              <a:rPr lang="pl-PL" dirty="0" smtClean="0"/>
              <a:t>Betonowanie płyty pomostu</a:t>
            </a:r>
            <a:endParaRPr lang="pl-PL" dirty="0"/>
          </a:p>
        </p:txBody>
      </p:sp>
      <p:pic>
        <p:nvPicPr>
          <p:cNvPr id="8194" name="Picture 2" descr="C:\Users\EWID\Desktop\Zdjęcia\Urzejowice\2016,10,28 - Betonowanie płyty pomostu\102_0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4238795" cy="31790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195" name="Picture 3" descr="C:\Users\EWID\Desktop\Zdjęcia\Urzejowice\2016,10,28 - Betonowanie płyty pomostu\102_05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7121" y="2404170"/>
            <a:ext cx="4452838" cy="2636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25605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Montaż krawężników granitowych</a:t>
            </a:r>
            <a:endParaRPr lang="pl-PL" dirty="0"/>
          </a:p>
        </p:txBody>
      </p:sp>
      <p:pic>
        <p:nvPicPr>
          <p:cNvPr id="9218" name="Picture 2" descr="C:\Users\EWID\Desktop\Zdjęcia\Urzejowice\2016,11,10 - Ustawianie krawężników granitowych\102_06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98176"/>
            <a:ext cx="4046773" cy="3035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9219" name="Picture 3" descr="C:\Users\EWID\Desktop\Zdjęcia\Urzejowice\2016,11,10 - Ustawianie krawężników granitowych\102_06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42192"/>
            <a:ext cx="4476415" cy="3035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533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Betonowanie kap chodnikowych</a:t>
            </a:r>
            <a:endParaRPr lang="pl-PL" dirty="0"/>
          </a:p>
        </p:txBody>
      </p:sp>
      <p:pic>
        <p:nvPicPr>
          <p:cNvPr id="10242" name="Picture 2" descr="C:\Users\EWID\Desktop\Zdjęcia\Urzejowice\2016,11,17 - Betonowanie kap chodnikowych\IMAG17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64374"/>
            <a:ext cx="2506670" cy="44328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43" name="Picture 3" descr="C:\Users\EWID\Desktop\Zdjęcia\Urzejowice\2016,11,17 - Betonowanie kap chodnikowych\IMAG17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75050"/>
            <a:ext cx="2330991" cy="41221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412050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0949" y="98072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Wykonanie nawierzchni bitumicznej</a:t>
            </a:r>
            <a:endParaRPr lang="pl-PL" dirty="0"/>
          </a:p>
        </p:txBody>
      </p:sp>
      <p:pic>
        <p:nvPicPr>
          <p:cNvPr id="11266" name="Picture 2" descr="C:\Users\EWID\Desktop\Zdjęcia\Urzejowice\2016,11,23 - Wykonanei masy asfaltowej\102_06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224" y="2735858"/>
            <a:ext cx="4214792" cy="31610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EWID\Desktop\Zdjęcia\Urzejowice\2016,11,23 - Wykonanei masy asfaltowej\102_06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52936"/>
            <a:ext cx="4305048" cy="32287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424680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9208" y="548680"/>
            <a:ext cx="8229600" cy="220327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Żurawiczki </a:t>
            </a:r>
            <a:r>
              <a:rPr lang="pl-PL" dirty="0"/>
              <a:t>- Przed rozpoczęciem prac</a:t>
            </a:r>
            <a:br>
              <a:rPr lang="pl-PL" dirty="0"/>
            </a:br>
            <a:endParaRPr lang="pl-PL" dirty="0"/>
          </a:p>
        </p:txBody>
      </p:sp>
      <p:pic>
        <p:nvPicPr>
          <p:cNvPr id="12290" name="Picture 2" descr="C:\Users\EWID\Desktop\Zdjęcia\Żurawiczki\2016,08,12 - Przed rozpoczęciem prac\102_04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3985859" cy="29893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EWID\Desktop\Zdjęcia\Żurawiczki\2016,08,12 - Przed rozpoczęciem prac\102_04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32856"/>
            <a:ext cx="4158588" cy="31189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97208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pPr algn="ctr"/>
            <a:r>
              <a:rPr lang="pl-PL" dirty="0" smtClean="0"/>
              <a:t>Montaż dźwigarów na moście</a:t>
            </a:r>
            <a:endParaRPr lang="pl-PL" dirty="0"/>
          </a:p>
        </p:txBody>
      </p:sp>
      <p:pic>
        <p:nvPicPr>
          <p:cNvPr id="13314" name="Picture 2" descr="C:\Users\EWID\Desktop\Zdjęcia\Żurawiczki\2016,10,20 - Montaż dżwigarów\102_05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4320480" cy="3240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5" name="Picture 3" descr="C:\Users\EWID\Desktop\Zdjęcia\Żurawiczki\2016,10,20 - Montaż dżwigarów\102_05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24944"/>
            <a:ext cx="4419323" cy="3314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92790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Deskowanie płyty pomostu</a:t>
            </a:r>
            <a:endParaRPr lang="pl-PL" dirty="0"/>
          </a:p>
        </p:txBody>
      </p:sp>
      <p:pic>
        <p:nvPicPr>
          <p:cNvPr id="14338" name="Picture 2" descr="C:\Users\EWID\Desktop\Zdjęcia\Żurawiczki\2016,10,25 - deskowanie płyty pomostu, betonowanie płyt przejściowych\102_05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4454819" cy="2945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EWID\Desktop\Zdjęcia\Żurawiczki\2016,10,25 - deskowanie płyty pomostu, betonowanie płyt przejściowych\102_05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84984"/>
            <a:ext cx="3909920" cy="2793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43389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1143000"/>
          </a:xfrm>
        </p:spPr>
        <p:txBody>
          <a:bodyPr/>
          <a:lstStyle/>
          <a:p>
            <a:pPr algn="ctr"/>
            <a:r>
              <a:rPr lang="pl-PL" dirty="0" smtClean="0"/>
              <a:t>Wartość zadania po przetargu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63688" y="3212976"/>
            <a:ext cx="6696744" cy="2692896"/>
          </a:xfrm>
        </p:spPr>
        <p:txBody>
          <a:bodyPr/>
          <a:lstStyle/>
          <a:p>
            <a:r>
              <a:rPr lang="pl-PL" dirty="0" smtClean="0"/>
              <a:t>Cena:  			1 </a:t>
            </a:r>
            <a:r>
              <a:rPr lang="pl-PL" dirty="0" smtClean="0"/>
              <a:t>868 809,</a:t>
            </a:r>
            <a:r>
              <a:rPr lang="pl-PL" dirty="0" smtClean="0"/>
              <a:t>38 </a:t>
            </a:r>
            <a:r>
              <a:rPr lang="pl-PL" dirty="0" smtClean="0"/>
              <a:t>netto</a:t>
            </a:r>
          </a:p>
          <a:p>
            <a:r>
              <a:rPr lang="pl-PL" dirty="0" smtClean="0"/>
              <a:t>Podatek VAT 23%: 	   429 826,16</a:t>
            </a:r>
          </a:p>
          <a:p>
            <a:r>
              <a:rPr lang="pl-PL" b="1" dirty="0" smtClean="0"/>
              <a:t>Razem: 			2 298 635,54 brutto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xmlns="" val="276825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2528" y="98072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Montaż, deskowanie płyty pomostu</a:t>
            </a:r>
            <a:endParaRPr lang="pl-PL" dirty="0"/>
          </a:p>
        </p:txBody>
      </p:sp>
      <p:pic>
        <p:nvPicPr>
          <p:cNvPr id="15362" name="Picture 2" descr="C:\Users\EWID\Desktop\Zdjęcia\Żurawiczki\2016,10,26 - Montaż eskowanie płyty pomostu\102_05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4287816" cy="3215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EWID\Desktop\Zdjęcia\Żurawiczki\2016,10,26 - Montaż eskowanie płyty pomostu\IMAG17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5360" y="2636912"/>
            <a:ext cx="4038141" cy="2631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4210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Betonowanie płyty pomostu</a:t>
            </a:r>
            <a:endParaRPr lang="pl-PL" dirty="0"/>
          </a:p>
        </p:txBody>
      </p:sp>
      <p:pic>
        <p:nvPicPr>
          <p:cNvPr id="20482" name="Picture 2" descr="C:\Users\EWID\Desktop\Zdjęcia\Żurawiczki\2016,11.04 - Betonowanie płyty pomostu\102_06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3795253" cy="2846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483" name="Picture 3" descr="C:\Users\EWID\Desktop\Zdjęcia\Żurawiczki\2016,11.04 - Betonowanie płyty pomostu\102_06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25090"/>
            <a:ext cx="4752528" cy="35643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446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0176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Układanie papy termozgrzewalnej</a:t>
            </a:r>
            <a:endParaRPr lang="pl-PL" dirty="0"/>
          </a:p>
        </p:txBody>
      </p:sp>
      <p:pic>
        <p:nvPicPr>
          <p:cNvPr id="16386" name="Picture 2" descr="C:\Users\EWID\Desktop\Zdjęcia\Żurawiczki\2016,11,10 - Układanie papy termozgrzewalnej na moście\102_06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504" y="2132856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EWID\Desktop\Zdjęcia\Żurawiczki\2016,11,10 - Układanie papy termozgrzewalnej na moście\102_06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8045" y="2106488"/>
            <a:ext cx="3971595" cy="2978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913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315491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Ustawienie krawężników, wykonanie izolacji z papy termozgrzewalnej</a:t>
            </a:r>
            <a:endParaRPr lang="pl-PL" dirty="0"/>
          </a:p>
        </p:txBody>
      </p:sp>
      <p:pic>
        <p:nvPicPr>
          <p:cNvPr id="17410" name="Picture 2" descr="C:\Users\EWID\Desktop\Zdjęcia\Żurawiczki\2016,11,12 -Ustawianie krawężników na moście, wykonanei papy termozgrzewalnej\102_06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112" y="3356992"/>
            <a:ext cx="4107288" cy="30804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7411" name="Picture 3" descr="C:\Users\EWID\Desktop\Zdjęcia\Żurawiczki\2016,11,12 -Ustawianie krawężników na moście, wykonanei papy termozgrzewalnej\102_06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3072" y="2636912"/>
            <a:ext cx="4067945" cy="30509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549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78579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Wykonanie nawierzchni bitumicznej</a:t>
            </a:r>
            <a:endParaRPr lang="pl-PL" dirty="0"/>
          </a:p>
        </p:txBody>
      </p:sp>
      <p:pic>
        <p:nvPicPr>
          <p:cNvPr id="18434" name="Picture 2" descr="C:\Users\EWID\Desktop\Zdjęcia\Żurawiczki\2016,11,23 - Wykonanie masy asfaltowe na moście\102_06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18" y="1988840"/>
            <a:ext cx="4187958" cy="314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EWID\Desktop\Zdjęcia\Żurawiczki\2016,11,23 - Wykonanie masy asfaltowe na moście\102_06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52936"/>
            <a:ext cx="4038123" cy="3028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26782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Dylatacja bitumiczna </a:t>
            </a:r>
            <a:endParaRPr lang="pl-PL" dirty="0"/>
          </a:p>
        </p:txBody>
      </p:sp>
      <p:pic>
        <p:nvPicPr>
          <p:cNvPr id="19458" name="Picture 2" descr="C:\Users\EWID\Desktop\Zdjęcia\Żurawiczki\2016,11,30 - Dylatacja bitumiczna na moście\IMAG18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4576642" cy="2587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461" name="Picture 5" descr="C:\Users\EWID\Desktop\Zdjęcia\Żurawiczki\2016,11,30 - Dylatacja bitumiczna na moście\IMAG18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29000"/>
            <a:ext cx="4775455" cy="2700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01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Podziękowania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389120"/>
          </a:xfrm>
        </p:spPr>
        <p:txBody>
          <a:bodyPr/>
          <a:lstStyle/>
          <a:p>
            <a:pPr algn="just"/>
            <a:r>
              <a:rPr lang="pl-PL" dirty="0" smtClean="0"/>
              <a:t>W imieniu Zarządu, Rady Powiatu Przeworskiego, społeczeństwa powiatu przeworskiego, </a:t>
            </a:r>
            <a:br>
              <a:rPr lang="pl-PL" dirty="0" smtClean="0"/>
            </a:br>
            <a:r>
              <a:rPr lang="pl-PL" dirty="0" smtClean="0"/>
              <a:t>a w szczególności mieszkańców gmin Przeworsk, Zarzecze i Kańczuga, które łączą zrealizowane mosty, pragniemy serdecznie podziękować za pomoc, akceptację i poparcie w realizacji tej inwestycji mostowej: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5695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4525963"/>
          </a:xfrm>
        </p:spPr>
        <p:txBody>
          <a:bodyPr/>
          <a:lstStyle/>
          <a:p>
            <a:r>
              <a:rPr lang="pl-PL" dirty="0" smtClean="0"/>
              <a:t>Podsekretarzowi Stanu w Ministerstwie Infrastruktury i Budownictwa  </a:t>
            </a:r>
          </a:p>
          <a:p>
            <a:pPr lvl="1"/>
            <a:r>
              <a:rPr lang="pl-PL" dirty="0" smtClean="0"/>
              <a:t>Panu Jerzemu Szmitowi</a:t>
            </a:r>
          </a:p>
          <a:p>
            <a:endParaRPr lang="pl-PL" dirty="0"/>
          </a:p>
          <a:p>
            <a:r>
              <a:rPr lang="pl-PL" dirty="0" err="1" smtClean="0"/>
              <a:t>Z-cy</a:t>
            </a:r>
            <a:r>
              <a:rPr lang="pl-PL" dirty="0" smtClean="0"/>
              <a:t> Dyrektora Departamentu Dróg w Ministerstwie Infrastruktury i Budownictwa </a:t>
            </a:r>
          </a:p>
          <a:p>
            <a:pPr lvl="1"/>
            <a:r>
              <a:rPr lang="pl-PL" dirty="0" smtClean="0"/>
              <a:t>Pani Beacie Leszczyńskiej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59092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780928"/>
            <a:ext cx="8229600" cy="1296144"/>
          </a:xfrm>
        </p:spPr>
        <p:txBody>
          <a:bodyPr/>
          <a:lstStyle/>
          <a:p>
            <a:pPr algn="just"/>
            <a:r>
              <a:rPr lang="pl-PL" dirty="0" smtClean="0"/>
              <a:t>Księżom Proboszczom serdeczne „ Bóg Zapłać” </a:t>
            </a:r>
            <a:br>
              <a:rPr lang="pl-PL" dirty="0" smtClean="0"/>
            </a:br>
            <a:r>
              <a:rPr lang="pl-PL" dirty="0" smtClean="0"/>
              <a:t>za poświecenie przebudowywanych mostów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31535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rmAutofit lnSpcReduction="10000"/>
          </a:bodyPr>
          <a:lstStyle/>
          <a:p>
            <a:pPr algn="just"/>
            <a:r>
              <a:rPr lang="pl-PL" dirty="0" smtClean="0"/>
              <a:t>Pragniemy złożyć również podziękowania za dobrą współpracę przy realizacji zadania Panu Andrzejowi Zachwiei, Prezesowi firmy STALMOST Sp. z o. o ze Stalowej Woli i jego współpracownikom - wykonawcy mostów wraz z współpracownikami </a:t>
            </a:r>
          </a:p>
          <a:p>
            <a:pPr algn="just"/>
            <a:r>
              <a:rPr lang="pl-PL" dirty="0" smtClean="0"/>
              <a:t>Panu Krzysztofowi Macowi projektantowi </a:t>
            </a:r>
            <a:br>
              <a:rPr lang="pl-PL" dirty="0" smtClean="0"/>
            </a:br>
            <a:r>
              <a:rPr lang="pl-PL" dirty="0" smtClean="0"/>
              <a:t>i  inspektorowi nadzoru, </a:t>
            </a:r>
          </a:p>
          <a:p>
            <a:pPr algn="just"/>
            <a:r>
              <a:rPr lang="pl-PL" dirty="0" smtClean="0"/>
              <a:t>Pani Danucie </a:t>
            </a:r>
            <a:r>
              <a:rPr lang="pl-PL" dirty="0" err="1" smtClean="0"/>
              <a:t>Zięzio</a:t>
            </a:r>
            <a:r>
              <a:rPr lang="pl-PL" dirty="0" smtClean="0"/>
              <a:t> i Panu Krzysztofowi Bartusiowi pracownikom z Powiatowego Zarządu Dróg w Przeworsku za przygotowanie i pomoc w realizacji zadania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27119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1143000"/>
          </a:xfrm>
        </p:spPr>
        <p:txBody>
          <a:bodyPr/>
          <a:lstStyle/>
          <a:p>
            <a:pPr algn="ctr"/>
            <a:r>
              <a:rPr lang="pl-PL" dirty="0"/>
              <a:t>Ź</a:t>
            </a:r>
            <a:r>
              <a:rPr lang="pl-PL" dirty="0" smtClean="0"/>
              <a:t>ródła finansowania zadania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5495" y="3068960"/>
            <a:ext cx="8784976" cy="4525963"/>
          </a:xfrm>
        </p:spPr>
        <p:txBody>
          <a:bodyPr/>
          <a:lstStyle/>
          <a:p>
            <a:pPr algn="ctr"/>
            <a:r>
              <a:rPr lang="pl-PL" dirty="0" smtClean="0"/>
              <a:t>Wartość zadania 				2 298 635,54</a:t>
            </a:r>
          </a:p>
          <a:p>
            <a:pPr marL="0" indent="0">
              <a:buNone/>
            </a:pPr>
            <a:r>
              <a:rPr lang="pl-PL" dirty="0" smtClean="0"/>
              <a:t>W tym: środki rezerwy subwencji ogólnej 	</a:t>
            </a:r>
          </a:p>
          <a:p>
            <a:pPr marL="0" indent="0">
              <a:buNone/>
            </a:pPr>
            <a:r>
              <a:rPr lang="pl-PL" dirty="0" smtClean="0"/>
              <a:t>Ministerstwa Infrastruktury </a:t>
            </a:r>
            <a:br>
              <a:rPr lang="pl-PL" dirty="0" smtClean="0"/>
            </a:br>
            <a:r>
              <a:rPr lang="pl-PL" dirty="0" smtClean="0"/>
              <a:t>i Budownictwa: 				        1 077 173,00</a:t>
            </a:r>
          </a:p>
          <a:p>
            <a:pPr marL="0" indent="0">
              <a:buNone/>
            </a:pPr>
            <a:r>
              <a:rPr lang="pl-PL" dirty="0" smtClean="0"/>
              <a:t>i Budżet Powiatu Przeworskiego		        1 221 462,54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83806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pl-PL" dirty="0" smtClean="0"/>
              <a:t>W imieniu Powiatowego Zarządu Dróg w Przeworsku pragniemy podziękować za akceptację, poparcie, wyasygnowanie środków na współfinansowanie tej inwestycji:</a:t>
            </a:r>
          </a:p>
          <a:p>
            <a:r>
              <a:rPr lang="pl-PL" dirty="0" smtClean="0"/>
              <a:t>Panu Staroście Zbigniewowi Kiszce</a:t>
            </a:r>
          </a:p>
          <a:p>
            <a:r>
              <a:rPr lang="pl-PL" dirty="0" smtClean="0"/>
              <a:t>Zarządowi Powiatu Przeworskiego</a:t>
            </a:r>
          </a:p>
          <a:p>
            <a:r>
              <a:rPr lang="pl-PL" dirty="0" smtClean="0"/>
              <a:t>Pani Skarbnik Annie Kowal</a:t>
            </a:r>
          </a:p>
          <a:p>
            <a:r>
              <a:rPr lang="pl-PL" dirty="0" smtClean="0"/>
              <a:t>Radzie Powiatu Przeworskiego na czele z Panem Przewodniczącym Tadeuszem Kiełbowiczem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36298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2643182"/>
            <a:ext cx="8229600" cy="1143000"/>
          </a:xfrm>
        </p:spPr>
        <p:txBody>
          <a:bodyPr/>
          <a:lstStyle/>
          <a:p>
            <a:pPr algn="ctr"/>
            <a:r>
              <a:rPr lang="pl-PL" dirty="0" smtClean="0"/>
              <a:t>Koniec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WID\Pictures\2017-02-01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83139"/>
            <a:ext cx="4108178" cy="564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pPr algn="ctr"/>
            <a:r>
              <a:rPr lang="pl-PL" dirty="0" smtClean="0"/>
              <a:t>Promesy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39643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WID\Pictures\2017-02-01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02258"/>
            <a:ext cx="4248472" cy="584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9892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628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Cel przyznania środków z rezerwy ogólnej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3284984"/>
            <a:ext cx="8229600" cy="4389120"/>
          </a:xfrm>
        </p:spPr>
        <p:txBody>
          <a:bodyPr/>
          <a:lstStyle/>
          <a:p>
            <a:pPr algn="just"/>
            <a:r>
              <a:rPr lang="pl-PL" dirty="0" smtClean="0"/>
              <a:t>Na mocy art. 26 ust. 1 ustawy o dochodach jednostek samorządu terytorialnego (Dz. U. z 2015 r. poz. 513, </a:t>
            </a:r>
            <a:br>
              <a:rPr lang="pl-PL" dirty="0" smtClean="0"/>
            </a:br>
            <a:r>
              <a:rPr lang="pl-PL" dirty="0" smtClean="0"/>
              <a:t>z późn. zm.) tworzy się rezerwę subwencji ogólnej. Wysokość rezerwy subwencji ogólnej ustala się </a:t>
            </a:r>
            <a:br>
              <a:rPr lang="pl-PL" dirty="0" smtClean="0"/>
            </a:br>
            <a:r>
              <a:rPr lang="pl-PL" dirty="0" smtClean="0"/>
              <a:t>w kwocie nie mniejszej niż kwota rezerwy przyjęta </a:t>
            </a:r>
            <a:br>
              <a:rPr lang="pl-PL" dirty="0" smtClean="0"/>
            </a:br>
            <a:r>
              <a:rPr lang="pl-PL" dirty="0" smtClean="0"/>
              <a:t>w ustawie budżetowej na rok bazowy (tj. nie mniej niż w roku 2015)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60285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1358</TotalTime>
  <Words>1074</Words>
  <Application>Microsoft Office PowerPoint</Application>
  <PresentationFormat>Pokaz na ekranie (4:3)</PresentationFormat>
  <Paragraphs>209</Paragraphs>
  <Slides>61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61</vt:i4>
      </vt:variant>
    </vt:vector>
  </HeadingPairs>
  <TitlesOfParts>
    <vt:vector size="63" baseType="lpstr">
      <vt:lpstr>Przepływ</vt:lpstr>
      <vt:lpstr>Image</vt:lpstr>
      <vt:lpstr>Prezentacja Mosty</vt:lpstr>
      <vt:lpstr>Nazwa zadania</vt:lpstr>
      <vt:lpstr>Mapa – lokalizacja mostów</vt:lpstr>
      <vt:lpstr>Zbiorcze zestawienie ofert</vt:lpstr>
      <vt:lpstr>Wartość zadania po przetargu</vt:lpstr>
      <vt:lpstr>Źródła finansowania zadania</vt:lpstr>
      <vt:lpstr>Promesy </vt:lpstr>
      <vt:lpstr>Slajd 8</vt:lpstr>
      <vt:lpstr>Cel przyznania środków z rezerwy ogólnej</vt:lpstr>
      <vt:lpstr>Kryteria oceny i weryfikacji wniosków</vt:lpstr>
      <vt:lpstr>Slajd 11</vt:lpstr>
      <vt:lpstr>Slajd 12</vt:lpstr>
      <vt:lpstr>Historia Budowy Mostów</vt:lpstr>
      <vt:lpstr>Urzejowice – opinia - przegląd</vt:lpstr>
      <vt:lpstr>Zagrożenie powodziowe</vt:lpstr>
      <vt:lpstr>Uszkodzenia Mostu</vt:lpstr>
      <vt:lpstr>Slajd 17</vt:lpstr>
      <vt:lpstr>Stan mostu przed przebudową</vt:lpstr>
      <vt:lpstr>Żurawiczki – opinia - przegląd</vt:lpstr>
      <vt:lpstr>Zagrożenie powodziowe</vt:lpstr>
      <vt:lpstr>Uszkodzenia Mostu</vt:lpstr>
      <vt:lpstr>Slajd 22</vt:lpstr>
      <vt:lpstr>Stan mostu przed przebudową</vt:lpstr>
      <vt:lpstr>Realizacja zadania</vt:lpstr>
      <vt:lpstr>Urzejowice – Rok Przebudowy 2016</vt:lpstr>
      <vt:lpstr>Urzejowice wycena obiektu</vt:lpstr>
      <vt:lpstr>Kosztorys ofertowy</vt:lpstr>
      <vt:lpstr>Most Urzejowice - przekrój</vt:lpstr>
      <vt:lpstr>Żurawiczki – Rok Przebudowy 2016</vt:lpstr>
      <vt:lpstr>Żurawiczki wycena obiektu</vt:lpstr>
      <vt:lpstr>Kosztorys ofertowy</vt:lpstr>
      <vt:lpstr>Most Żurawiczki - przekrój</vt:lpstr>
      <vt:lpstr>Ogólny opis przebudowy (dotyczy obu mostów):</vt:lpstr>
      <vt:lpstr>Slajd 34</vt:lpstr>
      <vt:lpstr>Slajd 35</vt:lpstr>
      <vt:lpstr>Slajd 36</vt:lpstr>
      <vt:lpstr>Urzejowice - Przed rozpoczęciem prac </vt:lpstr>
      <vt:lpstr>Wykonanie koszy siatkowo kamiennych</vt:lpstr>
      <vt:lpstr>Betonowanie korpusów przyczółków</vt:lpstr>
      <vt:lpstr>Montaż dźwigarów na moście</vt:lpstr>
      <vt:lpstr>Betonowanie płyt przejściowych</vt:lpstr>
      <vt:lpstr>Deskowanie płyty pomostu</vt:lpstr>
      <vt:lpstr>Betonowanie płyty pomostu</vt:lpstr>
      <vt:lpstr>Montaż krawężników granitowych</vt:lpstr>
      <vt:lpstr>Betonowanie kap chodnikowych</vt:lpstr>
      <vt:lpstr>Wykonanie nawierzchni bitumicznej</vt:lpstr>
      <vt:lpstr>Żurawiczki - Przed rozpoczęciem prac </vt:lpstr>
      <vt:lpstr>Montaż dźwigarów na moście</vt:lpstr>
      <vt:lpstr>Deskowanie płyty pomostu</vt:lpstr>
      <vt:lpstr>Montaż, deskowanie płyty pomostu</vt:lpstr>
      <vt:lpstr>Betonowanie płyty pomostu</vt:lpstr>
      <vt:lpstr>Układanie papy termozgrzewalnej</vt:lpstr>
      <vt:lpstr>Ustawienie krawężników, wykonanie izolacji z papy termozgrzewalnej</vt:lpstr>
      <vt:lpstr>Wykonanie nawierzchni bitumicznej</vt:lpstr>
      <vt:lpstr>Dylatacja bitumiczna </vt:lpstr>
      <vt:lpstr>Podziękowania</vt:lpstr>
      <vt:lpstr>Slajd 57</vt:lpstr>
      <vt:lpstr>Slajd 58</vt:lpstr>
      <vt:lpstr>Slajd 59</vt:lpstr>
      <vt:lpstr>Slajd 60</vt:lpstr>
      <vt:lpstr>Koniec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Mosty</dc:title>
  <dc:creator>EWID</dc:creator>
  <cp:lastModifiedBy>oem</cp:lastModifiedBy>
  <cp:revision>66</cp:revision>
  <cp:lastPrinted>2017-01-24T11:00:08Z</cp:lastPrinted>
  <dcterms:created xsi:type="dcterms:W3CDTF">2017-01-17T10:14:26Z</dcterms:created>
  <dcterms:modified xsi:type="dcterms:W3CDTF">2017-02-02T07:31:53Z</dcterms:modified>
</cp:coreProperties>
</file>